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6" r:id="rId24"/>
    <p:sldId id="287" r:id="rId25"/>
    <p:sldId id="291" r:id="rId26"/>
    <p:sldId id="293" r:id="rId27"/>
    <p:sldId id="294" r:id="rId28"/>
    <p:sldId id="295" r:id="rId29"/>
    <p:sldId id="296" r:id="rId30"/>
    <p:sldId id="299" r:id="rId31"/>
    <p:sldId id="300" r:id="rId32"/>
    <p:sldId id="303" r:id="rId33"/>
    <p:sldId id="304" r:id="rId34"/>
    <p:sldId id="305" r:id="rId35"/>
    <p:sldId id="306" r:id="rId36"/>
    <p:sldId id="307" r:id="rId37"/>
    <p:sldId id="308" r:id="rId38"/>
    <p:sldId id="309" r:id="rId39"/>
    <p:sldId id="310" r:id="rId40"/>
    <p:sldId id="311" r:id="rId41"/>
    <p:sldId id="312" r:id="rId42"/>
    <p:sldId id="314" r:id="rId43"/>
    <p:sldId id="313" r:id="rId44"/>
    <p:sldId id="315" r:id="rId4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FF66CC"/>
    <a:srgbClr val="CCFF33"/>
    <a:srgbClr val="99FF33"/>
    <a:srgbClr val="336600"/>
    <a:srgbClr val="FFCCFF"/>
    <a:srgbClr val="00FFFF"/>
    <a:srgbClr val="00FF99"/>
    <a:srgbClr val="00CCFF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72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44BC13-6412-4193-94B9-55F6449A1AC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91C9E4-CCAD-48DE-B9EA-F79B0F6CF723}">
      <dgm:prSet phldrT="[Text]"/>
      <dgm:spPr/>
      <dgm:t>
        <a:bodyPr/>
        <a:lstStyle/>
        <a:p>
          <a:r>
            <a:rPr lang="en-US" dirty="0" smtClean="0"/>
            <a:t>1</a:t>
          </a:r>
          <a:endParaRPr lang="en-US" dirty="0"/>
        </a:p>
      </dgm:t>
    </dgm:pt>
    <dgm:pt modelId="{3C5F4E12-224D-48F3-A9C8-8A30E3B512B7}" type="parTrans" cxnId="{F22A4C38-8F71-4DEC-B81C-2A8268DA08F1}">
      <dgm:prSet/>
      <dgm:spPr/>
      <dgm:t>
        <a:bodyPr/>
        <a:lstStyle/>
        <a:p>
          <a:endParaRPr lang="en-US"/>
        </a:p>
      </dgm:t>
    </dgm:pt>
    <dgm:pt modelId="{3CD6B5AA-AD30-42B8-824E-7CC93634F4F3}" type="sibTrans" cxnId="{F22A4C38-8F71-4DEC-B81C-2A8268DA08F1}">
      <dgm:prSet/>
      <dgm:spPr/>
      <dgm:t>
        <a:bodyPr/>
        <a:lstStyle/>
        <a:p>
          <a:endParaRPr lang="en-US"/>
        </a:p>
      </dgm:t>
    </dgm:pt>
    <dgm:pt modelId="{402944A6-3612-4182-BAB2-57653D727DE3}">
      <dgm:prSet phldrT="[Text]"/>
      <dgm:spPr/>
      <dgm:t>
        <a:bodyPr/>
        <a:lstStyle/>
        <a:p>
          <a:r>
            <a:rPr lang="en-US" dirty="0" smtClean="0"/>
            <a:t>2</a:t>
          </a:r>
          <a:endParaRPr lang="en-US" dirty="0"/>
        </a:p>
      </dgm:t>
    </dgm:pt>
    <dgm:pt modelId="{0C621B89-5BD5-4913-9425-F03E0C20D2A9}" type="parTrans" cxnId="{4A9879A5-059F-441F-9332-DD74B7F545EF}">
      <dgm:prSet/>
      <dgm:spPr/>
      <dgm:t>
        <a:bodyPr/>
        <a:lstStyle/>
        <a:p>
          <a:endParaRPr lang="en-US"/>
        </a:p>
      </dgm:t>
    </dgm:pt>
    <dgm:pt modelId="{E8AC04A2-4DF9-457E-95D9-386E96995026}" type="sibTrans" cxnId="{4A9879A5-059F-441F-9332-DD74B7F545EF}">
      <dgm:prSet/>
      <dgm:spPr/>
      <dgm:t>
        <a:bodyPr/>
        <a:lstStyle/>
        <a:p>
          <a:endParaRPr lang="en-US"/>
        </a:p>
      </dgm:t>
    </dgm:pt>
    <dgm:pt modelId="{D7112854-AEB6-4449-BBA0-7DB4124DD5C3}">
      <dgm:prSet phldrT="[Text]"/>
      <dgm:spPr/>
      <dgm:t>
        <a:bodyPr/>
        <a:lstStyle/>
        <a:p>
          <a:r>
            <a:rPr lang="en-US" dirty="0" err="1" smtClean="0"/>
            <a:t>Penggunaan</a:t>
          </a:r>
          <a:r>
            <a:rPr lang="en-US" dirty="0" smtClean="0"/>
            <a:t> </a:t>
          </a:r>
          <a:r>
            <a:rPr lang="en-US" dirty="0" err="1" smtClean="0"/>
            <a:t>Kekuasaan</a:t>
          </a:r>
          <a:endParaRPr lang="en-US" dirty="0"/>
        </a:p>
      </dgm:t>
    </dgm:pt>
    <dgm:pt modelId="{83723195-616C-4A94-B20D-58B241A2CD3E}" type="parTrans" cxnId="{7648E27C-0F34-4E42-8688-2295586A57F0}">
      <dgm:prSet/>
      <dgm:spPr/>
      <dgm:t>
        <a:bodyPr/>
        <a:lstStyle/>
        <a:p>
          <a:endParaRPr lang="en-US"/>
        </a:p>
      </dgm:t>
    </dgm:pt>
    <dgm:pt modelId="{5F434E8F-5203-4544-BDE5-F1EFD9CA1E7A}" type="sibTrans" cxnId="{7648E27C-0F34-4E42-8688-2295586A57F0}">
      <dgm:prSet/>
      <dgm:spPr/>
      <dgm:t>
        <a:bodyPr/>
        <a:lstStyle/>
        <a:p>
          <a:endParaRPr lang="en-US"/>
        </a:p>
      </dgm:t>
    </dgm:pt>
    <dgm:pt modelId="{CB8BE51D-4456-41FC-9C30-BB462F9FAEA1}">
      <dgm:prSet phldrT="[Text]"/>
      <dgm:spPr/>
      <dgm:t>
        <a:bodyPr/>
        <a:lstStyle/>
        <a:p>
          <a:r>
            <a:rPr lang="en-US" dirty="0" smtClean="0"/>
            <a:t>3</a:t>
          </a:r>
          <a:endParaRPr lang="en-US" dirty="0"/>
        </a:p>
      </dgm:t>
    </dgm:pt>
    <dgm:pt modelId="{A814FBAA-54CC-40B8-91B5-5DD8D8583406}" type="parTrans" cxnId="{8C52F83D-361D-4BEE-9AE6-C55DD03D5EB4}">
      <dgm:prSet/>
      <dgm:spPr/>
      <dgm:t>
        <a:bodyPr/>
        <a:lstStyle/>
        <a:p>
          <a:endParaRPr lang="en-US"/>
        </a:p>
      </dgm:t>
    </dgm:pt>
    <dgm:pt modelId="{A66EAF6D-D68C-4F87-9604-A2ED750AE3D1}" type="sibTrans" cxnId="{8C52F83D-361D-4BEE-9AE6-C55DD03D5EB4}">
      <dgm:prSet/>
      <dgm:spPr/>
      <dgm:t>
        <a:bodyPr/>
        <a:lstStyle/>
        <a:p>
          <a:endParaRPr lang="en-US"/>
        </a:p>
      </dgm:t>
    </dgm:pt>
    <dgm:pt modelId="{50553465-4EAC-4E06-9377-6878A43081D5}">
      <dgm:prSet phldrT="[Text]"/>
      <dgm:spPr/>
      <dgm:t>
        <a:bodyPr/>
        <a:lstStyle/>
        <a:p>
          <a:r>
            <a:rPr lang="en-US" dirty="0" err="1" smtClean="0"/>
            <a:t>Kebutuhan</a:t>
          </a:r>
          <a:r>
            <a:rPr lang="en-US" dirty="0" smtClean="0"/>
            <a:t> Internal</a:t>
          </a:r>
          <a:endParaRPr lang="en-US" dirty="0"/>
        </a:p>
      </dgm:t>
    </dgm:pt>
    <dgm:pt modelId="{5054BF5E-867E-4AAB-BCD4-EFF7524B0F0A}" type="parTrans" cxnId="{42F16C9D-9A84-46F1-BE78-41D5AE98E046}">
      <dgm:prSet/>
      <dgm:spPr/>
      <dgm:t>
        <a:bodyPr/>
        <a:lstStyle/>
        <a:p>
          <a:endParaRPr lang="en-US"/>
        </a:p>
      </dgm:t>
    </dgm:pt>
    <dgm:pt modelId="{D25C3825-D239-4E56-BCD9-F2773F748067}" type="sibTrans" cxnId="{42F16C9D-9A84-46F1-BE78-41D5AE98E046}">
      <dgm:prSet/>
      <dgm:spPr/>
      <dgm:t>
        <a:bodyPr/>
        <a:lstStyle/>
        <a:p>
          <a:endParaRPr lang="en-US"/>
        </a:p>
      </dgm:t>
    </dgm:pt>
    <dgm:pt modelId="{F7559126-79AE-4670-B0A5-0E79D60AE37F}">
      <dgm:prSet phldrT="[Text]"/>
      <dgm:spPr/>
      <dgm:t>
        <a:bodyPr/>
        <a:lstStyle/>
        <a:p>
          <a:r>
            <a:rPr lang="en-US" dirty="0" err="1" smtClean="0"/>
            <a:t>Tekanan</a:t>
          </a:r>
          <a:r>
            <a:rPr lang="en-US" dirty="0" smtClean="0"/>
            <a:t> </a:t>
          </a:r>
          <a:r>
            <a:rPr lang="en-US" dirty="0" err="1" smtClean="0"/>
            <a:t>Kompetitif</a:t>
          </a:r>
          <a:endParaRPr lang="en-US" dirty="0"/>
        </a:p>
      </dgm:t>
    </dgm:pt>
    <dgm:pt modelId="{E4CDB5CB-E8D8-493B-BC7D-62D38CDF0E5E}" type="sibTrans" cxnId="{B1945789-2325-48C8-B938-F4B978E06A21}">
      <dgm:prSet/>
      <dgm:spPr/>
      <dgm:t>
        <a:bodyPr/>
        <a:lstStyle/>
        <a:p>
          <a:endParaRPr lang="en-US"/>
        </a:p>
      </dgm:t>
    </dgm:pt>
    <dgm:pt modelId="{175593D1-E645-4713-BEBF-FFB18FB08479}" type="parTrans" cxnId="{B1945789-2325-48C8-B938-F4B978E06A21}">
      <dgm:prSet/>
      <dgm:spPr/>
      <dgm:t>
        <a:bodyPr/>
        <a:lstStyle/>
        <a:p>
          <a:endParaRPr lang="en-US"/>
        </a:p>
      </dgm:t>
    </dgm:pt>
    <dgm:pt modelId="{4CF3BAD8-466A-4E58-87D4-5F4F121D7997}">
      <dgm:prSet phldrT="[Text]"/>
      <dgm:spPr/>
      <dgm:t>
        <a:bodyPr/>
        <a:lstStyle/>
        <a:p>
          <a:r>
            <a:rPr lang="en-US" dirty="0" smtClean="0"/>
            <a:t>4</a:t>
          </a:r>
          <a:endParaRPr lang="en-US" dirty="0"/>
        </a:p>
      </dgm:t>
    </dgm:pt>
    <dgm:pt modelId="{DB22F087-0A93-440A-AE90-37403AE3DD08}" type="parTrans" cxnId="{02DF35BD-EC6C-469B-8138-550739AE7DAE}">
      <dgm:prSet/>
      <dgm:spPr/>
      <dgm:t>
        <a:bodyPr/>
        <a:lstStyle/>
        <a:p>
          <a:endParaRPr lang="en-US"/>
        </a:p>
      </dgm:t>
    </dgm:pt>
    <dgm:pt modelId="{16DC9942-1353-41F8-95A7-125D625CD61A}" type="sibTrans" cxnId="{02DF35BD-EC6C-469B-8138-550739AE7DAE}">
      <dgm:prSet/>
      <dgm:spPr/>
      <dgm:t>
        <a:bodyPr/>
        <a:lstStyle/>
        <a:p>
          <a:endParaRPr lang="en-US"/>
        </a:p>
      </dgm:t>
    </dgm:pt>
    <dgm:pt modelId="{1BC1CDFE-C72E-48B0-AE1F-5194D37418C5}">
      <dgm:prSet/>
      <dgm:spPr/>
      <dgm:t>
        <a:bodyPr/>
        <a:lstStyle/>
        <a:p>
          <a:r>
            <a:rPr lang="en-US" dirty="0" err="1" smtClean="0"/>
            <a:t>Dukungan</a:t>
          </a:r>
          <a:r>
            <a:rPr lang="en-US" dirty="0" smtClean="0"/>
            <a:t> </a:t>
          </a:r>
          <a:r>
            <a:rPr lang="en-US" dirty="0" err="1" smtClean="0"/>
            <a:t>Manajemen</a:t>
          </a:r>
          <a:r>
            <a:rPr lang="en-US" dirty="0" smtClean="0"/>
            <a:t> </a:t>
          </a:r>
          <a:r>
            <a:rPr lang="en-US" dirty="0" err="1" smtClean="0"/>
            <a:t>Puncak</a:t>
          </a:r>
          <a:endParaRPr lang="en-US" dirty="0"/>
        </a:p>
      </dgm:t>
    </dgm:pt>
    <dgm:pt modelId="{D8EAB084-DF20-406B-9C8B-AE393542FD5B}" type="parTrans" cxnId="{370BB313-8358-4BE0-879F-816D39692F08}">
      <dgm:prSet/>
      <dgm:spPr/>
      <dgm:t>
        <a:bodyPr/>
        <a:lstStyle/>
        <a:p>
          <a:endParaRPr lang="en-US"/>
        </a:p>
      </dgm:t>
    </dgm:pt>
    <dgm:pt modelId="{42018D6C-7B80-4058-9503-78EAADA73EC1}" type="sibTrans" cxnId="{370BB313-8358-4BE0-879F-816D39692F08}">
      <dgm:prSet/>
      <dgm:spPr/>
      <dgm:t>
        <a:bodyPr/>
        <a:lstStyle/>
        <a:p>
          <a:endParaRPr lang="en-US"/>
        </a:p>
      </dgm:t>
    </dgm:pt>
    <dgm:pt modelId="{5CA4AC0C-6D2B-40DD-9632-5D9FB44F42D2}" type="pres">
      <dgm:prSet presAssocID="{F144BC13-6412-4193-94B9-55F6449A1AC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835F141-C217-442B-9797-C6D47D789F59}" type="pres">
      <dgm:prSet presAssocID="{A091C9E4-CCAD-48DE-B9EA-F79B0F6CF723}" presName="composite" presStyleCnt="0"/>
      <dgm:spPr/>
    </dgm:pt>
    <dgm:pt modelId="{19DEAA77-9FE7-4E76-905A-E5C62DDE4B64}" type="pres">
      <dgm:prSet presAssocID="{A091C9E4-CCAD-48DE-B9EA-F79B0F6CF72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12BE12-9782-4DD7-9907-CCCEA8212623}" type="pres">
      <dgm:prSet presAssocID="{A091C9E4-CCAD-48DE-B9EA-F79B0F6CF723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29044-BAF7-4AA5-9EE8-B73A9CB91A44}" type="pres">
      <dgm:prSet presAssocID="{3CD6B5AA-AD30-42B8-824E-7CC93634F4F3}" presName="sp" presStyleCnt="0"/>
      <dgm:spPr/>
    </dgm:pt>
    <dgm:pt modelId="{8B99B33C-0C64-4504-92AD-9739A7F5CECE}" type="pres">
      <dgm:prSet presAssocID="{402944A6-3612-4182-BAB2-57653D727DE3}" presName="composite" presStyleCnt="0"/>
      <dgm:spPr/>
    </dgm:pt>
    <dgm:pt modelId="{49F4D285-06D5-4AFF-9C61-C19F660B6AD0}" type="pres">
      <dgm:prSet presAssocID="{402944A6-3612-4182-BAB2-57653D727DE3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E23259-A7D7-411E-9A87-7F3CBFBA5FBF}" type="pres">
      <dgm:prSet presAssocID="{402944A6-3612-4182-BAB2-57653D727DE3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0C13EC-5FDC-4A04-9834-781A528F5D58}" type="pres">
      <dgm:prSet presAssocID="{E8AC04A2-4DF9-457E-95D9-386E96995026}" presName="sp" presStyleCnt="0"/>
      <dgm:spPr/>
    </dgm:pt>
    <dgm:pt modelId="{F8CCB19C-79E6-4954-AB9C-DEE7F47A50EB}" type="pres">
      <dgm:prSet presAssocID="{CB8BE51D-4456-41FC-9C30-BB462F9FAEA1}" presName="composite" presStyleCnt="0"/>
      <dgm:spPr/>
    </dgm:pt>
    <dgm:pt modelId="{EFC9122F-551A-4972-BF04-F2094D4EC3BF}" type="pres">
      <dgm:prSet presAssocID="{CB8BE51D-4456-41FC-9C30-BB462F9FAEA1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BFF30E-B37B-4AF4-AFDD-EF60D801F21D}" type="pres">
      <dgm:prSet presAssocID="{CB8BE51D-4456-41FC-9C30-BB462F9FAEA1}" presName="descendantText" presStyleLbl="alignAcc1" presStyleIdx="2" presStyleCnt="4" custLinFactNeighborX="531" custLinFactNeighborY="190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8194B1-888B-480E-8118-36ACE5F08B2C}" type="pres">
      <dgm:prSet presAssocID="{A66EAF6D-D68C-4F87-9604-A2ED750AE3D1}" presName="sp" presStyleCnt="0"/>
      <dgm:spPr/>
    </dgm:pt>
    <dgm:pt modelId="{634A16FF-883C-4DB7-A091-2DF1FDD67D9B}" type="pres">
      <dgm:prSet presAssocID="{4CF3BAD8-466A-4E58-87D4-5F4F121D7997}" presName="composite" presStyleCnt="0"/>
      <dgm:spPr/>
    </dgm:pt>
    <dgm:pt modelId="{EE129C95-B4B9-460F-818C-52F162B6CB74}" type="pres">
      <dgm:prSet presAssocID="{4CF3BAD8-466A-4E58-87D4-5F4F121D7997}" presName="parentText" presStyleLbl="alignNode1" presStyleIdx="3" presStyleCnt="4" custLinFactNeighborX="531" custLinFactNeighborY="190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BDE091-E7B1-4BEE-8020-E0D0A6B1501F}" type="pres">
      <dgm:prSet presAssocID="{4CF3BAD8-466A-4E58-87D4-5F4F121D7997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CF5516-D0BB-401F-BE70-3F5410B313D2}" type="presOf" srcId="{4CF3BAD8-466A-4E58-87D4-5F4F121D7997}" destId="{EE129C95-B4B9-460F-818C-52F162B6CB74}" srcOrd="0" destOrd="0" presId="urn:microsoft.com/office/officeart/2005/8/layout/chevron2"/>
    <dgm:cxn modelId="{4A9879A5-059F-441F-9332-DD74B7F545EF}" srcId="{F144BC13-6412-4193-94B9-55F6449A1ACB}" destId="{402944A6-3612-4182-BAB2-57653D727DE3}" srcOrd="1" destOrd="0" parTransId="{0C621B89-5BD5-4913-9425-F03E0C20D2A9}" sibTransId="{E8AC04A2-4DF9-457E-95D9-386E96995026}"/>
    <dgm:cxn modelId="{1D31ED7B-E70F-4DC9-BCF2-F4A298C61D05}" type="presOf" srcId="{D7112854-AEB6-4449-BBA0-7DB4124DD5C3}" destId="{F7E23259-A7D7-411E-9A87-7F3CBFBA5FBF}" srcOrd="0" destOrd="0" presId="urn:microsoft.com/office/officeart/2005/8/layout/chevron2"/>
    <dgm:cxn modelId="{42F16C9D-9A84-46F1-BE78-41D5AE98E046}" srcId="{CB8BE51D-4456-41FC-9C30-BB462F9FAEA1}" destId="{50553465-4EAC-4E06-9377-6878A43081D5}" srcOrd="0" destOrd="0" parTransId="{5054BF5E-867E-4AAB-BCD4-EFF7524B0F0A}" sibTransId="{D25C3825-D239-4E56-BCD9-F2773F748067}"/>
    <dgm:cxn modelId="{A60A2AE2-0E7A-4CC9-8D08-07E4DAF608FD}" type="presOf" srcId="{402944A6-3612-4182-BAB2-57653D727DE3}" destId="{49F4D285-06D5-4AFF-9C61-C19F660B6AD0}" srcOrd="0" destOrd="0" presId="urn:microsoft.com/office/officeart/2005/8/layout/chevron2"/>
    <dgm:cxn modelId="{370BB313-8358-4BE0-879F-816D39692F08}" srcId="{4CF3BAD8-466A-4E58-87D4-5F4F121D7997}" destId="{1BC1CDFE-C72E-48B0-AE1F-5194D37418C5}" srcOrd="0" destOrd="0" parTransId="{D8EAB084-DF20-406B-9C8B-AE393542FD5B}" sibTransId="{42018D6C-7B80-4058-9503-78EAADA73EC1}"/>
    <dgm:cxn modelId="{C70FFA34-7F40-4712-9F99-46B1051DAA03}" type="presOf" srcId="{A091C9E4-CCAD-48DE-B9EA-F79B0F6CF723}" destId="{19DEAA77-9FE7-4E76-905A-E5C62DDE4B64}" srcOrd="0" destOrd="0" presId="urn:microsoft.com/office/officeart/2005/8/layout/chevron2"/>
    <dgm:cxn modelId="{587BAC34-35EB-472B-B558-2CE20EF6D31A}" type="presOf" srcId="{50553465-4EAC-4E06-9377-6878A43081D5}" destId="{9FBFF30E-B37B-4AF4-AFDD-EF60D801F21D}" srcOrd="0" destOrd="0" presId="urn:microsoft.com/office/officeart/2005/8/layout/chevron2"/>
    <dgm:cxn modelId="{0F8BFE48-D869-45C5-95E5-B883C24A5A38}" type="presOf" srcId="{1BC1CDFE-C72E-48B0-AE1F-5194D37418C5}" destId="{AFBDE091-E7B1-4BEE-8020-E0D0A6B1501F}" srcOrd="0" destOrd="0" presId="urn:microsoft.com/office/officeart/2005/8/layout/chevron2"/>
    <dgm:cxn modelId="{B1945789-2325-48C8-B938-F4B978E06A21}" srcId="{A091C9E4-CCAD-48DE-B9EA-F79B0F6CF723}" destId="{F7559126-79AE-4670-B0A5-0E79D60AE37F}" srcOrd="0" destOrd="0" parTransId="{175593D1-E645-4713-BEBF-FFB18FB08479}" sibTransId="{E4CDB5CB-E8D8-493B-BC7D-62D38CDF0E5E}"/>
    <dgm:cxn modelId="{245B8437-F3D4-4ADB-B8F4-833B043AE11E}" type="presOf" srcId="{CB8BE51D-4456-41FC-9C30-BB462F9FAEA1}" destId="{EFC9122F-551A-4972-BF04-F2094D4EC3BF}" srcOrd="0" destOrd="0" presId="urn:microsoft.com/office/officeart/2005/8/layout/chevron2"/>
    <dgm:cxn modelId="{41C48915-7FC8-4B81-9076-C8E779C718B9}" type="presOf" srcId="{F7559126-79AE-4670-B0A5-0E79D60AE37F}" destId="{6B12BE12-9782-4DD7-9907-CCCEA8212623}" srcOrd="0" destOrd="0" presId="urn:microsoft.com/office/officeart/2005/8/layout/chevron2"/>
    <dgm:cxn modelId="{8C52F83D-361D-4BEE-9AE6-C55DD03D5EB4}" srcId="{F144BC13-6412-4193-94B9-55F6449A1ACB}" destId="{CB8BE51D-4456-41FC-9C30-BB462F9FAEA1}" srcOrd="2" destOrd="0" parTransId="{A814FBAA-54CC-40B8-91B5-5DD8D8583406}" sibTransId="{A66EAF6D-D68C-4F87-9604-A2ED750AE3D1}"/>
    <dgm:cxn modelId="{F22A4C38-8F71-4DEC-B81C-2A8268DA08F1}" srcId="{F144BC13-6412-4193-94B9-55F6449A1ACB}" destId="{A091C9E4-CCAD-48DE-B9EA-F79B0F6CF723}" srcOrd="0" destOrd="0" parTransId="{3C5F4E12-224D-48F3-A9C8-8A30E3B512B7}" sibTransId="{3CD6B5AA-AD30-42B8-824E-7CC93634F4F3}"/>
    <dgm:cxn modelId="{0B07803E-98A6-4F90-8D8F-A756AD9DA226}" type="presOf" srcId="{F144BC13-6412-4193-94B9-55F6449A1ACB}" destId="{5CA4AC0C-6D2B-40DD-9632-5D9FB44F42D2}" srcOrd="0" destOrd="0" presId="urn:microsoft.com/office/officeart/2005/8/layout/chevron2"/>
    <dgm:cxn modelId="{02DF35BD-EC6C-469B-8138-550739AE7DAE}" srcId="{F144BC13-6412-4193-94B9-55F6449A1ACB}" destId="{4CF3BAD8-466A-4E58-87D4-5F4F121D7997}" srcOrd="3" destOrd="0" parTransId="{DB22F087-0A93-440A-AE90-37403AE3DD08}" sibTransId="{16DC9942-1353-41F8-95A7-125D625CD61A}"/>
    <dgm:cxn modelId="{7648E27C-0F34-4E42-8688-2295586A57F0}" srcId="{402944A6-3612-4182-BAB2-57653D727DE3}" destId="{D7112854-AEB6-4449-BBA0-7DB4124DD5C3}" srcOrd="0" destOrd="0" parTransId="{83723195-616C-4A94-B20D-58B241A2CD3E}" sibTransId="{5F434E8F-5203-4544-BDE5-F1EFD9CA1E7A}"/>
    <dgm:cxn modelId="{4AFEF51B-7E28-4EFB-83F3-C5E4E1529EDE}" type="presParOf" srcId="{5CA4AC0C-6D2B-40DD-9632-5D9FB44F42D2}" destId="{0835F141-C217-442B-9797-C6D47D789F59}" srcOrd="0" destOrd="0" presId="urn:microsoft.com/office/officeart/2005/8/layout/chevron2"/>
    <dgm:cxn modelId="{76A1F431-0760-425B-AEC1-DA4EAEEAC8B3}" type="presParOf" srcId="{0835F141-C217-442B-9797-C6D47D789F59}" destId="{19DEAA77-9FE7-4E76-905A-E5C62DDE4B64}" srcOrd="0" destOrd="0" presId="urn:microsoft.com/office/officeart/2005/8/layout/chevron2"/>
    <dgm:cxn modelId="{FFBD2797-D579-45C9-96B5-E75084F6D66C}" type="presParOf" srcId="{0835F141-C217-442B-9797-C6D47D789F59}" destId="{6B12BE12-9782-4DD7-9907-CCCEA8212623}" srcOrd="1" destOrd="0" presId="urn:microsoft.com/office/officeart/2005/8/layout/chevron2"/>
    <dgm:cxn modelId="{64820751-0FD6-4E10-9DB5-CFF5E3FB1734}" type="presParOf" srcId="{5CA4AC0C-6D2B-40DD-9632-5D9FB44F42D2}" destId="{45529044-BAF7-4AA5-9EE8-B73A9CB91A44}" srcOrd="1" destOrd="0" presId="urn:microsoft.com/office/officeart/2005/8/layout/chevron2"/>
    <dgm:cxn modelId="{A2C176FA-4DF2-4189-95F4-B4ABB53C69E6}" type="presParOf" srcId="{5CA4AC0C-6D2B-40DD-9632-5D9FB44F42D2}" destId="{8B99B33C-0C64-4504-92AD-9739A7F5CECE}" srcOrd="2" destOrd="0" presId="urn:microsoft.com/office/officeart/2005/8/layout/chevron2"/>
    <dgm:cxn modelId="{F428721E-9C61-4B6B-B5E3-CB3DCDDDAD00}" type="presParOf" srcId="{8B99B33C-0C64-4504-92AD-9739A7F5CECE}" destId="{49F4D285-06D5-4AFF-9C61-C19F660B6AD0}" srcOrd="0" destOrd="0" presId="urn:microsoft.com/office/officeart/2005/8/layout/chevron2"/>
    <dgm:cxn modelId="{F857C45C-0F47-4161-BA10-4632A0D8CC5A}" type="presParOf" srcId="{8B99B33C-0C64-4504-92AD-9739A7F5CECE}" destId="{F7E23259-A7D7-411E-9A87-7F3CBFBA5FBF}" srcOrd="1" destOrd="0" presId="urn:microsoft.com/office/officeart/2005/8/layout/chevron2"/>
    <dgm:cxn modelId="{33807A9D-A361-4489-B77E-96EDA5D32FAE}" type="presParOf" srcId="{5CA4AC0C-6D2B-40DD-9632-5D9FB44F42D2}" destId="{310C13EC-5FDC-4A04-9834-781A528F5D58}" srcOrd="3" destOrd="0" presId="urn:microsoft.com/office/officeart/2005/8/layout/chevron2"/>
    <dgm:cxn modelId="{1800BD1A-2E46-4778-98E3-9670786CCB5D}" type="presParOf" srcId="{5CA4AC0C-6D2B-40DD-9632-5D9FB44F42D2}" destId="{F8CCB19C-79E6-4954-AB9C-DEE7F47A50EB}" srcOrd="4" destOrd="0" presId="urn:microsoft.com/office/officeart/2005/8/layout/chevron2"/>
    <dgm:cxn modelId="{68CE3407-261C-469A-B3B9-AC3D5981C069}" type="presParOf" srcId="{F8CCB19C-79E6-4954-AB9C-DEE7F47A50EB}" destId="{EFC9122F-551A-4972-BF04-F2094D4EC3BF}" srcOrd="0" destOrd="0" presId="urn:microsoft.com/office/officeart/2005/8/layout/chevron2"/>
    <dgm:cxn modelId="{8CD9CA7E-1F42-4B5D-B9E1-834C77147943}" type="presParOf" srcId="{F8CCB19C-79E6-4954-AB9C-DEE7F47A50EB}" destId="{9FBFF30E-B37B-4AF4-AFDD-EF60D801F21D}" srcOrd="1" destOrd="0" presId="urn:microsoft.com/office/officeart/2005/8/layout/chevron2"/>
    <dgm:cxn modelId="{D1B80254-D1C7-4DE0-93E6-629877CAD397}" type="presParOf" srcId="{5CA4AC0C-6D2B-40DD-9632-5D9FB44F42D2}" destId="{F78194B1-888B-480E-8118-36ACE5F08B2C}" srcOrd="5" destOrd="0" presId="urn:microsoft.com/office/officeart/2005/8/layout/chevron2"/>
    <dgm:cxn modelId="{0F82F53E-609F-4E08-B65A-662717126169}" type="presParOf" srcId="{5CA4AC0C-6D2B-40DD-9632-5D9FB44F42D2}" destId="{634A16FF-883C-4DB7-A091-2DF1FDD67D9B}" srcOrd="6" destOrd="0" presId="urn:microsoft.com/office/officeart/2005/8/layout/chevron2"/>
    <dgm:cxn modelId="{552B878D-EBB9-43C5-888D-D39EB30F7A53}" type="presParOf" srcId="{634A16FF-883C-4DB7-A091-2DF1FDD67D9B}" destId="{EE129C95-B4B9-460F-818C-52F162B6CB74}" srcOrd="0" destOrd="0" presId="urn:microsoft.com/office/officeart/2005/8/layout/chevron2"/>
    <dgm:cxn modelId="{AD05BFA4-4294-4D4E-8249-16BEB64DFA23}" type="presParOf" srcId="{634A16FF-883C-4DB7-A091-2DF1FDD67D9B}" destId="{AFBDE091-E7B1-4BEE-8020-E0D0A6B1501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DEAA77-9FE7-4E76-905A-E5C62DDE4B64}">
      <dsp:nvSpPr>
        <dsp:cNvPr id="0" name=""/>
        <dsp:cNvSpPr/>
      </dsp:nvSpPr>
      <dsp:spPr>
        <a:xfrm rot="5400000">
          <a:off x="-188826" y="192737"/>
          <a:ext cx="1258842" cy="8811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</a:t>
          </a:r>
          <a:endParaRPr lang="en-US" sz="2400" kern="1200" dirty="0"/>
        </a:p>
      </dsp:txBody>
      <dsp:txXfrm rot="-5400000">
        <a:off x="1" y="444506"/>
        <a:ext cx="881189" cy="377653"/>
      </dsp:txXfrm>
    </dsp:sp>
    <dsp:sp modelId="{6B12BE12-9782-4DD7-9907-CCCEA8212623}">
      <dsp:nvSpPr>
        <dsp:cNvPr id="0" name=""/>
        <dsp:cNvSpPr/>
      </dsp:nvSpPr>
      <dsp:spPr>
        <a:xfrm rot="5400000">
          <a:off x="3567652" y="-2682551"/>
          <a:ext cx="818247" cy="61911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500" kern="1200" dirty="0" err="1" smtClean="0"/>
            <a:t>Tekanan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Kompetitif</a:t>
          </a:r>
          <a:endParaRPr lang="en-US" sz="3500" kern="1200" dirty="0"/>
        </a:p>
      </dsp:txBody>
      <dsp:txXfrm rot="-5400000">
        <a:off x="881190" y="43855"/>
        <a:ext cx="6151228" cy="738359"/>
      </dsp:txXfrm>
    </dsp:sp>
    <dsp:sp modelId="{49F4D285-06D5-4AFF-9C61-C19F660B6AD0}">
      <dsp:nvSpPr>
        <dsp:cNvPr id="0" name=""/>
        <dsp:cNvSpPr/>
      </dsp:nvSpPr>
      <dsp:spPr>
        <a:xfrm rot="5400000">
          <a:off x="-188826" y="1305105"/>
          <a:ext cx="1258842" cy="8811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2</a:t>
          </a:r>
          <a:endParaRPr lang="en-US" sz="2400" kern="1200" dirty="0"/>
        </a:p>
      </dsp:txBody>
      <dsp:txXfrm rot="-5400000">
        <a:off x="1" y="1556874"/>
        <a:ext cx="881189" cy="377653"/>
      </dsp:txXfrm>
    </dsp:sp>
    <dsp:sp modelId="{F7E23259-A7D7-411E-9A87-7F3CBFBA5FBF}">
      <dsp:nvSpPr>
        <dsp:cNvPr id="0" name=""/>
        <dsp:cNvSpPr/>
      </dsp:nvSpPr>
      <dsp:spPr>
        <a:xfrm rot="5400000">
          <a:off x="3567652" y="-1570183"/>
          <a:ext cx="818247" cy="61911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500" kern="1200" dirty="0" err="1" smtClean="0"/>
            <a:t>Penggunaan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Kekuasaan</a:t>
          </a:r>
          <a:endParaRPr lang="en-US" sz="3500" kern="1200" dirty="0"/>
        </a:p>
      </dsp:txBody>
      <dsp:txXfrm rot="-5400000">
        <a:off x="881190" y="1156223"/>
        <a:ext cx="6151228" cy="738359"/>
      </dsp:txXfrm>
    </dsp:sp>
    <dsp:sp modelId="{EFC9122F-551A-4972-BF04-F2094D4EC3BF}">
      <dsp:nvSpPr>
        <dsp:cNvPr id="0" name=""/>
        <dsp:cNvSpPr/>
      </dsp:nvSpPr>
      <dsp:spPr>
        <a:xfrm rot="5400000">
          <a:off x="-188826" y="2417472"/>
          <a:ext cx="1258842" cy="8811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3</a:t>
          </a:r>
          <a:endParaRPr lang="en-US" sz="2400" kern="1200" dirty="0"/>
        </a:p>
      </dsp:txBody>
      <dsp:txXfrm rot="-5400000">
        <a:off x="1" y="2669241"/>
        <a:ext cx="881189" cy="377653"/>
      </dsp:txXfrm>
    </dsp:sp>
    <dsp:sp modelId="{9FBFF30E-B37B-4AF4-AFDD-EF60D801F21D}">
      <dsp:nvSpPr>
        <dsp:cNvPr id="0" name=""/>
        <dsp:cNvSpPr/>
      </dsp:nvSpPr>
      <dsp:spPr>
        <a:xfrm rot="5400000">
          <a:off x="3567652" y="-442203"/>
          <a:ext cx="818247" cy="61911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500" kern="1200" dirty="0" err="1" smtClean="0"/>
            <a:t>Kebutuhan</a:t>
          </a:r>
          <a:r>
            <a:rPr lang="en-US" sz="3500" kern="1200" dirty="0" smtClean="0"/>
            <a:t> Internal</a:t>
          </a:r>
          <a:endParaRPr lang="en-US" sz="3500" kern="1200" dirty="0"/>
        </a:p>
      </dsp:txBody>
      <dsp:txXfrm rot="-5400000">
        <a:off x="881190" y="2284203"/>
        <a:ext cx="6151228" cy="738359"/>
      </dsp:txXfrm>
    </dsp:sp>
    <dsp:sp modelId="{EE129C95-B4B9-460F-818C-52F162B6CB74}">
      <dsp:nvSpPr>
        <dsp:cNvPr id="0" name=""/>
        <dsp:cNvSpPr/>
      </dsp:nvSpPr>
      <dsp:spPr>
        <a:xfrm rot="5400000">
          <a:off x="-184147" y="3533751"/>
          <a:ext cx="1258842" cy="8811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4</a:t>
          </a:r>
          <a:endParaRPr lang="en-US" sz="2400" kern="1200" dirty="0"/>
        </a:p>
      </dsp:txBody>
      <dsp:txXfrm rot="-5400000">
        <a:off x="4680" y="3785520"/>
        <a:ext cx="881189" cy="377653"/>
      </dsp:txXfrm>
    </dsp:sp>
    <dsp:sp modelId="{AFBDE091-E7B1-4BEE-8020-E0D0A6B1501F}">
      <dsp:nvSpPr>
        <dsp:cNvPr id="0" name=""/>
        <dsp:cNvSpPr/>
      </dsp:nvSpPr>
      <dsp:spPr>
        <a:xfrm rot="5400000">
          <a:off x="3567652" y="654552"/>
          <a:ext cx="818247" cy="61911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8920" tIns="22225" rIns="22225" bIns="22225" numCol="1" spcCol="1270" anchor="ctr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500" kern="1200" dirty="0" err="1" smtClean="0"/>
            <a:t>Dukungan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Manajemen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Puncak</a:t>
          </a:r>
          <a:endParaRPr lang="en-US" sz="3500" kern="1200" dirty="0"/>
        </a:p>
      </dsp:txBody>
      <dsp:txXfrm rot="-5400000">
        <a:off x="881190" y="3380958"/>
        <a:ext cx="6151228" cy="738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94AD6-895C-441E-A510-DA38D8CF8CAC}" type="datetimeFigureOut">
              <a:rPr lang="id-ID" smtClean="0"/>
              <a:pPr/>
              <a:t>02/04/2020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D7165-93FF-4674-807D-8F32CBE3CC0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log.com/" TargetMode="External"/><Relationship Id="rId2" Type="http://schemas.openxmlformats.org/officeDocument/2006/relationships/hyperlink" Target="http://www.lexisnexis.com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reuters.com/" TargetMode="External"/><Relationship Id="rId5" Type="http://schemas.openxmlformats.org/officeDocument/2006/relationships/hyperlink" Target="http://www.gxs.com/" TargetMode="External"/><Relationship Id="rId4" Type="http://schemas.openxmlformats.org/officeDocument/2006/relationships/hyperlink" Target="http://www.dowjones.com/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868346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Tujuan</a:t>
            </a:r>
            <a:r>
              <a:rPr lang="en-US" sz="4000" dirty="0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Pembelajaran</a:t>
            </a:r>
            <a:endParaRPr lang="id-ID" sz="4000" dirty="0">
              <a:solidFill>
                <a:schemeClr val="bg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578645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Setelah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mempelajari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bab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Anda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diharapkan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endParaRPr lang="id-ID" sz="8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AutoNum type="arabicPeriod"/>
            </a:pP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arti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AutoNum type="arabicPeriod"/>
            </a:pP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Memahami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saat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sedang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menyatu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sehari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hari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AutoNum type="arabicPeriod"/>
            </a:pP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Memahami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perbedaan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bisnis-ke-bisnis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business-to-business)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bisnis-ke-konsumen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business-to-consumer</a:t>
            </a:r>
            <a:r>
              <a:rPr lang="en-US" sz="2400" i="1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).</a:t>
            </a:r>
            <a:endParaRPr lang="en-US" sz="2400" i="1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AutoNum type="arabicPeriod"/>
            </a:pP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Mengenal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contoh-contoh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bisnis-ke-bisnis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bisnis-ke-konsumen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  <a:endParaRPr lang="id-ID" sz="2400" dirty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glow rad="101600">
                    <a:srgbClr val="FFC00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INTELEGANSI BISNIS (BUSINESS INTELLIGENCE)</a:t>
            </a:r>
            <a:endParaRPr lang="id-ID" sz="3600" dirty="0">
              <a:solidFill>
                <a:schemeClr val="bg1"/>
              </a:solidFill>
              <a:effectLst>
                <a:glow rad="101600">
                  <a:srgbClr val="FFC000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Up Arrow Callout 3"/>
          <p:cNvSpPr/>
          <p:nvPr/>
        </p:nvSpPr>
        <p:spPr>
          <a:xfrm>
            <a:off x="857224" y="1928802"/>
            <a:ext cx="7500990" cy="4071966"/>
          </a:xfrm>
          <a:prstGeom prst="upArrowCallout">
            <a:avLst/>
          </a:prstGeom>
          <a:ln>
            <a:solidFill>
              <a:srgbClr val="FF7C8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Inteligensi</a:t>
            </a:r>
            <a:r>
              <a:rPr lang="en-US" sz="2400" b="1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b="1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(business intelligence-B1)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pengumpulan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mengenai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unsur-unsur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berinteraksi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 smtClean="0"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  <a:endParaRPr lang="id-ID" sz="2400" dirty="0">
              <a:effectLst>
                <a:glow rad="101600">
                  <a:srgbClr val="FF7C80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500174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Basis Data </a:t>
            </a:r>
            <a:r>
              <a:rPr lang="en-US" b="1" dirty="0" err="1" smtClean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Eksternal</a:t>
            </a:r>
            <a:endParaRPr lang="id-ID" dirty="0"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lowchart: Connector 2"/>
          <p:cNvSpPr/>
          <p:nvPr/>
        </p:nvSpPr>
        <p:spPr>
          <a:xfrm>
            <a:off x="214282" y="1785926"/>
            <a:ext cx="5643602" cy="1214446"/>
          </a:xfrm>
          <a:prstGeom prst="flowChartConnector">
            <a:avLst/>
          </a:prstGeom>
          <a:ln>
            <a:solidFill>
              <a:srgbClr val="00B05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LEXIS-NEXS (</a:t>
            </a:r>
            <a:r>
              <a:rPr lang="en-US" sz="2400" u="sng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2"/>
              </a:rPr>
              <a:t>WWW.LEXISNEXIS.COM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id-ID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lowchart: Connector 7"/>
          <p:cNvSpPr/>
          <p:nvPr/>
        </p:nvSpPr>
        <p:spPr>
          <a:xfrm>
            <a:off x="4429124" y="2643182"/>
            <a:ext cx="4714876" cy="1214446"/>
          </a:xfrm>
          <a:prstGeom prst="flowChartConnector">
            <a:avLst/>
          </a:prstGeom>
          <a:ln>
            <a:solidFill>
              <a:srgbClr val="FFC0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DIALOG (</a:t>
            </a:r>
            <a:r>
              <a:rPr lang="en-US" sz="2400" u="sng" dirty="0" smtClean="0">
                <a:latin typeface="Arial" pitchFamily="34" charset="0"/>
                <a:cs typeface="Arial" pitchFamily="34" charset="0"/>
                <a:hlinkClick r:id="rId3"/>
              </a:rPr>
              <a:t>WWW.DIALOG.COM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Flowchart: Connector 15"/>
          <p:cNvSpPr/>
          <p:nvPr/>
        </p:nvSpPr>
        <p:spPr>
          <a:xfrm>
            <a:off x="214282" y="3500438"/>
            <a:ext cx="5643602" cy="1357322"/>
          </a:xfrm>
          <a:prstGeom prst="flowChartConnector">
            <a:avLst/>
          </a:prstGeom>
          <a:ln>
            <a:solidFill>
              <a:srgbClr val="CC00FF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Dowjones.com (</a:t>
            </a:r>
            <a:r>
              <a:rPr lang="en-US" sz="2400" u="sng" dirty="0" smtClean="0">
                <a:latin typeface="Arial" pitchFamily="34" charset="0"/>
                <a:cs typeface="Arial" pitchFamily="34" charset="0"/>
                <a:hlinkClick r:id="rId4"/>
              </a:rPr>
              <a:t>WWW.DOWJONES.COM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Flowchart: Connector 17"/>
          <p:cNvSpPr/>
          <p:nvPr/>
        </p:nvSpPr>
        <p:spPr>
          <a:xfrm>
            <a:off x="4143372" y="4500570"/>
            <a:ext cx="5000628" cy="1285884"/>
          </a:xfrm>
          <a:prstGeom prst="flowChartConnector">
            <a:avLst/>
          </a:prstGeom>
          <a:ln>
            <a:solidFill>
              <a:schemeClr val="accent2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Global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eXchange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Services (</a:t>
            </a:r>
            <a:r>
              <a:rPr lang="en-US" sz="2400" u="sng" dirty="0" smtClean="0">
                <a:latin typeface="Arial" pitchFamily="34" charset="0"/>
                <a:cs typeface="Arial" pitchFamily="34" charset="0"/>
                <a:hlinkClick r:id="rId5"/>
              </a:rPr>
              <a:t>WWW.GXS.COM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Flowchart: Connector 18"/>
          <p:cNvSpPr/>
          <p:nvPr/>
        </p:nvSpPr>
        <p:spPr>
          <a:xfrm>
            <a:off x="214282" y="5357826"/>
            <a:ext cx="5143536" cy="1214446"/>
          </a:xfrm>
          <a:prstGeom prst="flowChartConnector">
            <a:avLst/>
          </a:prstGeom>
          <a:ln>
            <a:solidFill>
              <a:srgbClr val="00FFFF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Reuters (</a:t>
            </a:r>
            <a:r>
              <a:rPr lang="en-US" sz="2400" u="sng" dirty="0" smtClean="0">
                <a:latin typeface="Arial" pitchFamily="34" charset="0"/>
                <a:cs typeface="Arial" pitchFamily="34" charset="0"/>
                <a:hlinkClick r:id="rId6"/>
              </a:rPr>
              <a:t>WWW.REUTERS.COM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Mesin</a:t>
            </a:r>
            <a:r>
              <a:rPr lang="en-US" sz="5400" b="1" dirty="0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Pencari</a:t>
            </a:r>
            <a:endParaRPr lang="id-ID" sz="5400" b="1" dirty="0">
              <a:solidFill>
                <a:schemeClr val="bg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Bevel 2"/>
          <p:cNvSpPr/>
          <p:nvPr/>
        </p:nvSpPr>
        <p:spPr>
          <a:xfrm>
            <a:off x="214282" y="1571612"/>
            <a:ext cx="8715436" cy="5072098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</a:t>
            </a:r>
            <a:r>
              <a:rPr lang="id-ID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esin pencari (</a:t>
            </a:r>
            <a:r>
              <a:rPr lang="id-ID" sz="2400" i="1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search engine</a:t>
            </a:r>
            <a:r>
              <a:rPr lang="id-ID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) adalah suatu program komputer khusus yang menanyakan  satu kata atau kelompok kata kepada pengguna untuk dicari.</a:t>
            </a:r>
            <a:r>
              <a:rPr lang="en-US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Program ini kemudian mencari isi situs-situs Web di Internet unt</a:t>
            </a:r>
            <a:r>
              <a:rPr lang="en-US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u</a:t>
            </a:r>
            <a:r>
              <a:rPr lang="id-ID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 melihat apakah kata atau kata-kata tersebut terdapat </a:t>
            </a:r>
            <a:r>
              <a:rPr lang="en-US" sz="2400" dirty="0" err="1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situs-situs Web tersebut</a:t>
            </a:r>
            <a:r>
              <a:rPr lang="en-US" sz="2400" dirty="0" smtClean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  <a:endParaRPr lang="id-ID" sz="24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929198"/>
            <a:ext cx="8229600" cy="1928802"/>
          </a:xfrm>
        </p:spPr>
        <p:txBody>
          <a:bodyPr>
            <a:normAutofit fontScale="90000"/>
          </a:bodyPr>
          <a:lstStyle/>
          <a:p>
            <a:r>
              <a:rPr lang="en-US" sz="2700" b="1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Figur</a:t>
            </a:r>
            <a:r>
              <a:rPr lang="en-US" sz="2700" b="1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3.1</a:t>
            </a:r>
            <a:br>
              <a:rPr lang="en-US" sz="2700" b="1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</a:b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Mesin</a:t>
            </a:r>
            <a:r>
              <a:rPr lang="en-US" sz="27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Pencari</a:t>
            </a:r>
            <a:r>
              <a:rPr lang="en-US" sz="27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Menjelajahi</a:t>
            </a:r>
            <a:r>
              <a:rPr lang="en-US" sz="27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Internet </a:t>
            </a: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7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7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Situs-situs</a:t>
            </a:r>
            <a:r>
              <a:rPr lang="en-US" sz="27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Menuat</a:t>
            </a:r>
            <a:r>
              <a:rPr lang="en-US" sz="27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Informasi</a:t>
            </a:r>
            <a:r>
              <a:rPr lang="en-US" sz="27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Anda</a:t>
            </a:r>
            <a:r>
              <a:rPr lang="en-US" sz="27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7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Cari</a:t>
            </a:r>
            <a:r>
              <a:rPr lang="id-ID" sz="27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d-ID" sz="27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id-ID" sz="27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2" name="Picture 2" descr="figu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2"/>
            <a:ext cx="8305236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STRATEGI E-COMMERCE DAN SISTEM </a:t>
            </a:r>
            <a:r>
              <a:rPr lang="id-ID" sz="3200" dirty="0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id-ID" sz="3200" dirty="0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INTERORGANISASIONAL</a:t>
            </a:r>
            <a:endParaRPr lang="id-ID" sz="3200" dirty="0">
              <a:solidFill>
                <a:schemeClr val="bg1"/>
              </a:solidFill>
              <a:effectLst>
                <a:glow rad="101600">
                  <a:srgbClr val="00B0F0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8596" y="1857364"/>
            <a:ext cx="8215370" cy="4643470"/>
          </a:xfrm>
          <a:prstGeom prst="roundRect">
            <a:avLst/>
          </a:prstGeom>
          <a:ln>
            <a:solidFill>
              <a:srgbClr val="00B05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i="1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interorganisasional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interorganizational</a:t>
            </a:r>
            <a:r>
              <a:rPr lang="en-US" sz="2400" i="1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system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-IOS)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strategi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mana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unsur-unsur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dikaitkan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transmisi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 smtClean="0">
              <a:effectLst>
                <a:glow rad="101600">
                  <a:srgbClr val="00FF99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Istilah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sering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kali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dpergunakan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IOS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EDI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, yang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singkatan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Electronic Data Interchange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pertukaran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elktronik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). </a:t>
            </a:r>
          </a:p>
          <a:p>
            <a:endParaRPr lang="en-US" sz="2400" dirty="0" smtClean="0">
              <a:effectLst>
                <a:glow rad="101600">
                  <a:srgbClr val="00FF99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Pertukaran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salah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system </a:t>
            </a:r>
            <a:r>
              <a:rPr lang="en-US" sz="2400" dirty="0" err="1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interorganisasional</a:t>
            </a:r>
            <a:r>
              <a:rPr lang="en-US" sz="2400" dirty="0" smtClean="0"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. </a:t>
            </a:r>
            <a:endParaRPr lang="id-ID" sz="2400" dirty="0" smtClean="0">
              <a:effectLst>
                <a:glow rad="101600">
                  <a:srgbClr val="00FF99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  <a:p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SISTEM INTERORGANISASIONAL</a:t>
            </a:r>
            <a:endParaRPr lang="id-ID" sz="3600" dirty="0"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Hexagon 3"/>
          <p:cNvSpPr/>
          <p:nvPr/>
        </p:nvSpPr>
        <p:spPr>
          <a:xfrm>
            <a:off x="0" y="1428736"/>
            <a:ext cx="9144000" cy="5214974"/>
          </a:xfrm>
          <a:prstGeom prst="hexagon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720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i="1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E-commerce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hal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yang fundamental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bagi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interorganisasional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Tanpa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jaringan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pemrosesan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sebuah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pulau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produksi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maya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sedikit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kemampuan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dipergunakan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jasa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produk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menciptakan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vitalitasnya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. E-commerce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EDI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jalan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bebas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hambatan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bagi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interorganisasion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Perusahaan-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berpartisipasi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sekutu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dagang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sekutu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aliansi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solidFill>
                <a:schemeClr val="bg1"/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Manfaat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IOS</a:t>
            </a:r>
            <a:endParaRPr lang="id-ID" sz="4800" b="1" dirty="0">
              <a:solidFill>
                <a:schemeClr val="bg1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xplosion 1 4"/>
          <p:cNvSpPr/>
          <p:nvPr/>
        </p:nvSpPr>
        <p:spPr>
          <a:xfrm>
            <a:off x="0" y="1428736"/>
            <a:ext cx="4714876" cy="5429264"/>
          </a:xfrm>
          <a:prstGeom prst="irregularSeal1">
            <a:avLst/>
          </a:prstGeom>
          <a:ln>
            <a:solidFill>
              <a:srgbClr val="FF7C8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Efisiensi</a:t>
            </a:r>
            <a:r>
              <a:rPr lang="en-US" sz="2400" b="1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Komperatif</a:t>
            </a:r>
            <a:endParaRPr lang="id-ID" sz="24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xplosion 1 5"/>
          <p:cNvSpPr/>
          <p:nvPr/>
        </p:nvSpPr>
        <p:spPr>
          <a:xfrm>
            <a:off x="4572000" y="1500174"/>
            <a:ext cx="4572000" cy="5357826"/>
          </a:xfrm>
          <a:prstGeom prst="irregularSeal1">
            <a:avLst/>
          </a:prstGeom>
          <a:ln>
            <a:solidFill>
              <a:srgbClr val="00B0F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Kekuatan</a:t>
            </a:r>
            <a:r>
              <a:rPr lang="en-US" sz="2400" b="1" dirty="0" smtClean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Penawaran</a:t>
            </a:r>
            <a:endParaRPr lang="id-ID" sz="2400" dirty="0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285728"/>
            <a:ext cx="5572164" cy="928694"/>
          </a:xfrm>
        </p:spPr>
        <p:style>
          <a:lnRef idx="0">
            <a:schemeClr val="dk1"/>
          </a:lnRef>
          <a:fillRef idx="1002">
            <a:schemeClr val="lt2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 Black" pitchFamily="34" charset="0"/>
              </a:rPr>
              <a:t>EDI</a:t>
            </a:r>
            <a:endParaRPr lang="en-US" sz="3200" dirty="0">
              <a:solidFill>
                <a:schemeClr val="tx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Arial Black" pitchFamily="34" charset="0"/>
            </a:endParaRPr>
          </a:p>
        </p:txBody>
      </p:sp>
      <p:sp>
        <p:nvSpPr>
          <p:cNvPr id="6" name="Flowchart: Sequential Access Storage 5"/>
          <p:cNvSpPr/>
          <p:nvPr/>
        </p:nvSpPr>
        <p:spPr>
          <a:xfrm>
            <a:off x="857224" y="2000240"/>
            <a:ext cx="7143800" cy="3714776"/>
          </a:xfrm>
          <a:prstGeom prst="flowChartMagneticTape">
            <a:avLst/>
          </a:prstGeom>
          <a:solidFill>
            <a:schemeClr val="tx1"/>
          </a:soli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EDI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dominan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IOS.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dua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pertiga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e-commerce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EDI,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dibandingkan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alternatif-alternatif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IOS </a:t>
            </a:r>
            <a:r>
              <a:rPr lang="en-US" sz="2400" dirty="0" err="1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lainnya</a:t>
            </a:r>
            <a:r>
              <a:rPr lang="en-US" sz="2400" dirty="0" smtClean="0">
                <a:ln w="18415" cmpd="sng">
                  <a:solidFill>
                    <a:srgbClr val="00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357158" y="2285992"/>
            <a:ext cx="8215370" cy="4286280"/>
          </a:xfrm>
          <a:prstGeom prst="cloud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Ekstranet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extranets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lain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IOS. Cara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memungkinkan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dibaginya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berbasis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sensitive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lain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teknologi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umumnya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dihubungkan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internet. </a:t>
            </a:r>
          </a:p>
          <a:p>
            <a:endParaRPr lang="en-US" sz="24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572000" y="214290"/>
            <a:ext cx="4214842" cy="1857388"/>
          </a:xfrm>
          <a:prstGeom prst="cloudCallou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n>
                  <a:solidFill>
                    <a:srgbClr val="002060"/>
                  </a:solidFill>
                </a:ln>
                <a:latin typeface="Arial" pitchFamily="34" charset="0"/>
                <a:cs typeface="Arial" pitchFamily="34" charset="0"/>
              </a:rPr>
              <a:t>Ekstranet</a:t>
            </a:r>
            <a:endParaRPr lang="en-US" sz="4000" dirty="0">
              <a:ln>
                <a:solidFill>
                  <a:srgbClr val="002060"/>
                </a:solidFill>
              </a:ln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15304" cy="114300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Sekutu-sekutu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Proaktif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Reaktif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2071678"/>
            <a:ext cx="7858180" cy="421484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US" sz="26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algn="just"/>
            <a:r>
              <a:rPr lang="en-US" sz="3000" dirty="0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Sponsor 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IOS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pada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umumnya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mengambil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pendekatan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proaktif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merangsang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minat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akan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IOS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mendorong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partisipasi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di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jaringan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. Para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partisipan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pada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umumnya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merespons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cara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reaktif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menerima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atau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menolak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penawaran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sponsor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menerapkan</a:t>
            </a:r>
            <a:r>
              <a:rPr lang="en-US" sz="3000" dirty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IOS.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24" y="1000108"/>
            <a:ext cx="7358114" cy="5626121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5.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peranan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dimainkan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interorganisasional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Internet,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World Wide Web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None/>
            </a:pP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6.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faktor-faktor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memepengaruhi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penerapan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interorganisasi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  <a:endParaRPr lang="id-ID" sz="2400" dirty="0" smtClean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7.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Mengetahui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perpindahan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pertukaran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(electronic data interchange)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berbagai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praktik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pertukaran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standar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Web.</a:t>
            </a:r>
            <a:endParaRPr lang="id-ID" sz="2400" dirty="0" smtClean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8.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Mengerti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banya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memilih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toko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maya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(virtual)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toko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fisik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  <a:endParaRPr lang="id-ID" sz="2400" dirty="0" smtClean="0">
              <a:solidFill>
                <a:schemeClr val="bg1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Pengaruh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Penerapan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Diagram 7"/>
          <p:cNvGraphicFramePr/>
          <p:nvPr/>
        </p:nvGraphicFramePr>
        <p:xfrm>
          <a:off x="1071538" y="1714488"/>
          <a:ext cx="7072362" cy="46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71472" y="642918"/>
            <a:ext cx="7715304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3.2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Pengaruh-pengaruh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Internal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Lingkungan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Penerapan</a:t>
            </a:r>
            <a:r>
              <a:rPr lang="en-US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IOS</a:t>
            </a:r>
            <a:endParaRPr lang="en-US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D:\DSC_19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012950"/>
            <a:ext cx="7786742" cy="4345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28" y="285729"/>
            <a:ext cx="6715172" cy="857255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Keterangan</a:t>
            </a:r>
            <a:endParaRPr lang="en-US" sz="3200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7158" y="2214554"/>
            <a:ext cx="3286148" cy="10715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Tekanan</a:t>
            </a:r>
            <a:r>
              <a:rPr lang="en-US" sz="24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kompetitif</a:t>
            </a:r>
            <a:r>
              <a:rPr lang="en-US" sz="2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57157" y="4214817"/>
            <a:ext cx="3214711" cy="114300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 smtClean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Kesuasaan</a:t>
            </a:r>
            <a:endParaRPr lang="en-US" sz="2400" dirty="0">
              <a:solidFill>
                <a:schemeClr val="tx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57818" y="4214818"/>
            <a:ext cx="3286148" cy="11430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Dukungan</a:t>
            </a:r>
            <a:r>
              <a:rPr lang="en-US" sz="24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punca</a:t>
            </a:r>
            <a:r>
              <a:rPr lang="en-US" sz="2400" b="1" dirty="0" err="1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</a:t>
            </a:r>
            <a:r>
              <a:rPr lang="en-US" sz="2400" dirty="0" smtClean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357818" y="2214554"/>
            <a:ext cx="3214710" cy="11430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b="1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internal</a:t>
            </a:r>
            <a:endParaRPr lang="en-US" sz="2400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85786" y="274638"/>
            <a:ext cx="7443814" cy="7969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Manfaat</a:t>
            </a:r>
            <a:r>
              <a:rPr lang="en-US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langsung</a:t>
            </a:r>
            <a:r>
              <a:rPr lang="en-US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IOS</a:t>
            </a:r>
            <a:endParaRPr lang="en-US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29" name="Picture 1" descr="figurfgfdhghj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00174"/>
            <a:ext cx="7429552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84" y="285728"/>
            <a:ext cx="4429156" cy="7858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Manfaat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>
            <a:hlinkClick r:id="rId2" action="ppaction://hlinksldjump"/>
          </p:cNvPr>
          <p:cNvSpPr/>
          <p:nvPr/>
        </p:nvSpPr>
        <p:spPr>
          <a:xfrm>
            <a:off x="285720" y="1214422"/>
            <a:ext cx="3714776" cy="1357322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Mengurangi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kesalahan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85720" y="2786058"/>
            <a:ext cx="3571900" cy="1571636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Menurunkan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biaya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>
            <a:hlinkClick r:id="rId3" action="ppaction://hlinksldjump"/>
          </p:cNvPr>
          <p:cNvSpPr/>
          <p:nvPr/>
        </p:nvSpPr>
        <p:spPr>
          <a:xfrm>
            <a:off x="5072066" y="2786058"/>
            <a:ext cx="3786214" cy="1643074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Memperbaiki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sekutu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dagang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6">
            <a:hlinkClick r:id="rId4" action="ppaction://hlinksldjump"/>
          </p:cNvPr>
          <p:cNvSpPr/>
          <p:nvPr/>
        </p:nvSpPr>
        <p:spPr>
          <a:xfrm>
            <a:off x="357158" y="4572008"/>
            <a:ext cx="3643338" cy="1500198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Meningkatnya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efisiensi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operasional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>
            <a:hlinkClick r:id="rId4" action="ppaction://hlinksldjump"/>
          </p:cNvPr>
          <p:cNvSpPr/>
          <p:nvPr/>
        </p:nvSpPr>
        <p:spPr>
          <a:xfrm>
            <a:off x="5072066" y="1285860"/>
            <a:ext cx="3786214" cy="135732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Meningkatnya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bersaing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0" name="Oval 9">
            <a:hlinkClick r:id="rId3" action="ppaction://hlinksldjump"/>
          </p:cNvPr>
          <p:cNvSpPr/>
          <p:nvPr/>
        </p:nvSpPr>
        <p:spPr>
          <a:xfrm>
            <a:off x="5214942" y="4643446"/>
            <a:ext cx="3714776" cy="142876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Memperbaiki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pelanggan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STRATEGI B2C UNTUK E-COMMERCE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	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Strategi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e-commerce B2C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begitu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penting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karena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dua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alasan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yaitu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Semakin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banyaknya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jumlah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produk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jasa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tersedia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pengiriman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digital.</a:t>
            </a:r>
          </a:p>
          <a:p>
            <a:pPr marL="457200" indent="-457200">
              <a:buNone/>
            </a:pPr>
            <a:endParaRPr lang="en-US" sz="28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None/>
            </a:pP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Semakin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banyaknya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pelanggan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mampu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mengatasi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keengganan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mereka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pembelian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m </a:t>
            </a:r>
            <a:r>
              <a:rPr lang="en-US" sz="28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enggunakan</a:t>
            </a:r>
            <a:r>
              <a:rPr 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Web</a:t>
            </a:r>
            <a:endParaRPr 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Connector 3"/>
          <p:cNvSpPr/>
          <p:nvPr/>
        </p:nvSpPr>
        <p:spPr>
          <a:xfrm>
            <a:off x="1285852" y="285728"/>
            <a:ext cx="6643734" cy="2500330"/>
          </a:xfrm>
          <a:prstGeom prst="flowChartConnector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Produk-produk</a:t>
            </a:r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Digital</a:t>
            </a:r>
            <a:endParaRPr lang="en-US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lowchart: Connector 5"/>
          <p:cNvSpPr/>
          <p:nvPr/>
        </p:nvSpPr>
        <p:spPr>
          <a:xfrm>
            <a:off x="571472" y="2571744"/>
            <a:ext cx="8001056" cy="4000528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	</a:t>
            </a:r>
          </a:p>
          <a:p>
            <a:pPr lvl="1">
              <a:buNone/>
            </a:pP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produk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digital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digunakan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begitu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selesai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di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download.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Perbedaan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lainnya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adalah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bahwa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produk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itu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sendiri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akan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berpindah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ke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asset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pembeliannya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contoh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, music yang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ada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download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harus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ditempatkan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satu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file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satu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i="1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compact disk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(CD)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media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penyimpanan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lainnya</a:t>
            </a:r>
            <a:r>
              <a:rPr lang="en-US" sz="2000" dirty="0" smtClean="0">
                <a:ln>
                  <a:solidFill>
                    <a:srgbClr val="FF66CC"/>
                  </a:solidFill>
                </a:ln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000" dirty="0">
              <a:ln>
                <a:solidFill>
                  <a:srgbClr val="FF66CC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Internal Storage 3"/>
          <p:cNvSpPr/>
          <p:nvPr/>
        </p:nvSpPr>
        <p:spPr>
          <a:xfrm>
            <a:off x="642910" y="1643050"/>
            <a:ext cx="7929618" cy="4786346"/>
          </a:xfrm>
          <a:prstGeom prst="flowChartInternal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Barang-barang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fisik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dapat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dikonsumsi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web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gantinya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dikirimkan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pelanggan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Berkembangnya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perusahaan-perusahaan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pengiriman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surat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swasta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FedEx, JNE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UPS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membantu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e-commerce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eceran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Produk-Produk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Fisik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3429000"/>
            <a:ext cx="7643866" cy="21145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penjualan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sebuah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perusahaan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mengoperasikan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tempat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berjualan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fisik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Program Files\Microsoft Office\MEDIA\CAGCAT10\j015799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572140"/>
            <a:ext cx="7572428" cy="357190"/>
          </a:xfrm>
          <a:prstGeom prst="rect">
            <a:avLst/>
          </a:prstGeom>
          <a:noFill/>
        </p:spPr>
      </p:pic>
      <p:pic>
        <p:nvPicPr>
          <p:cNvPr id="5123" name="Picture 3" descr="C:\Program Files\Microsoft Office\MEDIA\CAGCAT10\j015799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071810"/>
            <a:ext cx="7643866" cy="405420"/>
          </a:xfrm>
          <a:prstGeom prst="rect">
            <a:avLst/>
          </a:prstGeom>
          <a:noFill/>
        </p:spPr>
      </p:pic>
      <p:sp>
        <p:nvSpPr>
          <p:cNvPr id="6" name="Up Ribbon 5"/>
          <p:cNvSpPr/>
          <p:nvPr/>
        </p:nvSpPr>
        <p:spPr>
          <a:xfrm>
            <a:off x="714348" y="928670"/>
            <a:ext cx="7500990" cy="1500198"/>
          </a:xfrm>
          <a:prstGeom prst="ribbon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Penjualan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Maya Versus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Campuran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figurfgfdhghjkg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14422"/>
            <a:ext cx="8215338" cy="4929222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8572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200" b="1" i="0" u="none" strike="noStrike" normalizeH="0" baseline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Penjualan</a:t>
            </a:r>
            <a:r>
              <a:rPr kumimoji="0" lang="en-US" sz="3200" b="1" i="0" u="none" strike="noStrike" normalizeH="0" baseline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 Maya Versus </a:t>
            </a:r>
            <a:r>
              <a:rPr kumimoji="0" lang="en-US" sz="3200" b="1" i="0" u="none" strike="noStrike" normalizeH="0" baseline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Campuran</a:t>
            </a:r>
            <a:endParaRPr kumimoji="0" lang="en-US" sz="3200" b="1" i="0" u="none" strike="noStrike" normalizeH="0" baseline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id-ID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/>
            </a:r>
            <a:br>
              <a:rPr lang="id-ID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</a:br>
            <a:r>
              <a:rPr lang="en-US" sz="4400" b="1" dirty="0"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PERDAGANGAN ELEKTRONIK</a:t>
            </a:r>
            <a:r>
              <a:rPr lang="id-ID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d-ID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dirty="0" smtClean="0"/>
              <a:t>v</a:t>
            </a:r>
            <a:endParaRPr lang="id-ID" dirty="0"/>
          </a:p>
        </p:txBody>
      </p:sp>
      <p:sp>
        <p:nvSpPr>
          <p:cNvPr id="4" name="Folded Corner 3"/>
          <p:cNvSpPr/>
          <p:nvPr/>
        </p:nvSpPr>
        <p:spPr>
          <a:xfrm>
            <a:off x="1285852" y="2143116"/>
            <a:ext cx="6858048" cy="3500462"/>
          </a:xfrm>
          <a:prstGeom prst="foldedCorner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0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luas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transaksi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akses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jaringan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berbasis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antarmuka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interface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sebuah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browser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 Web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memenuhi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persyaratan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b="1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b="1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i="1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e-commerce</a:t>
            </a:r>
            <a:r>
              <a:rPr lang="en-US" sz="2400" b="1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).</a:t>
            </a:r>
            <a:endParaRPr lang="id-ID" sz="2400" dirty="0">
              <a:solidFill>
                <a:schemeClr val="bg1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2500306"/>
            <a:ext cx="7572428" cy="36433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None/>
            </a:pPr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mengambil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manfaat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e-commerce.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contohnya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Polk Country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Florida. Kantor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Pajak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Polk Country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online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melelang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sertifikat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pajak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bumi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bangunan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2005.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Sertifikat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pajak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menagih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pajak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bumi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bangunan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dibayar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n-US" sz="2400" dirty="0"/>
          </a:p>
        </p:txBody>
      </p:sp>
      <p:sp>
        <p:nvSpPr>
          <p:cNvPr id="5" name="Flowchart: Off-page Connector 4"/>
          <p:cNvSpPr/>
          <p:nvPr/>
        </p:nvSpPr>
        <p:spPr>
          <a:xfrm>
            <a:off x="857224" y="1000108"/>
            <a:ext cx="7572428" cy="1857388"/>
          </a:xfrm>
          <a:prstGeom prst="flowChartOffpageConnector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Elektronik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>
            <a:off x="1000100" y="571480"/>
            <a:ext cx="6929486" cy="1857388"/>
          </a:xfrm>
          <a:prstGeom prst="flowChartDocument">
            <a:avLst/>
          </a:prstGeom>
          <a:solidFill>
            <a:srgbClr val="FFFF00"/>
          </a:solidFill>
          <a:ln>
            <a:solidFill>
              <a:srgbClr val="99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990099"/>
                </a:solidFill>
                <a:latin typeface="Arial" pitchFamily="34" charset="0"/>
                <a:cs typeface="Arial" pitchFamily="34" charset="0"/>
              </a:rPr>
              <a:t>LANGKAH E-COMMERS BERIKUTNYA</a:t>
            </a:r>
            <a:endParaRPr lang="en-US" sz="2800" dirty="0">
              <a:solidFill>
                <a:srgbClr val="99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Notched Right Arrow 7"/>
          <p:cNvSpPr/>
          <p:nvPr/>
        </p:nvSpPr>
        <p:spPr>
          <a:xfrm>
            <a:off x="1000100" y="2500306"/>
            <a:ext cx="4286280" cy="2428892"/>
          </a:xfrm>
          <a:prstGeom prst="notchedRightArrow">
            <a:avLst/>
          </a:prstGeom>
          <a:solidFill>
            <a:srgbClr val="9900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Bergerak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Notched Right Arrow 9"/>
          <p:cNvSpPr/>
          <p:nvPr/>
        </p:nvSpPr>
        <p:spPr>
          <a:xfrm>
            <a:off x="4357686" y="4214818"/>
            <a:ext cx="4500594" cy="2428892"/>
          </a:xfrm>
          <a:prstGeom prst="notchedRightArrow">
            <a:avLst/>
          </a:prstGeom>
          <a:solidFill>
            <a:srgbClr val="9900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Nirkabel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Berkelas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Tempat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redefined Process 3"/>
          <p:cNvSpPr/>
          <p:nvPr/>
        </p:nvSpPr>
        <p:spPr>
          <a:xfrm>
            <a:off x="1000100" y="2214554"/>
            <a:ext cx="7215238" cy="4214842"/>
          </a:xfrm>
          <a:prstGeom prst="flowChartPredefinedProcess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4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E-commerce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tanpa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adanya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jaringan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menghubungkan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pelanggan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Awal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mula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Internet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ditarik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balik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hingga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1969,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ketika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AS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jaringan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disebut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ARPANET. Usaha-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usaha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diawali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1989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mengarah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kita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kenal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hari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World Wide Web</a:t>
            </a:r>
            <a:endParaRPr lang="en-US" sz="2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lowchart: Multidocument 5"/>
          <p:cNvSpPr/>
          <p:nvPr/>
        </p:nvSpPr>
        <p:spPr>
          <a:xfrm>
            <a:off x="1000100" y="642918"/>
            <a:ext cx="7143800" cy="1571636"/>
          </a:xfrm>
          <a:prstGeom prst="flowChartMultidocument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3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Internet</a:t>
            </a:r>
            <a:endParaRPr lang="en-US" sz="3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FFFF"/>
                </a:solidFill>
                <a:latin typeface="Arial" pitchFamily="34" charset="0"/>
                <a:cs typeface="Arial" pitchFamily="34" charset="0"/>
              </a:rPr>
              <a:t>World Wide Web</a:t>
            </a:r>
            <a:endParaRPr lang="en-US" sz="5400" dirty="0">
              <a:solidFill>
                <a:srgbClr val="00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785786" y="1857364"/>
            <a:ext cx="7786742" cy="4357718"/>
          </a:xfrm>
          <a:prstGeom prst="homePlate">
            <a:avLst/>
          </a:prstGeom>
          <a:ln>
            <a:solidFill>
              <a:srgbClr val="0070C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World wide web yang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disebut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pula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web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WWW,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diakses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internet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dimana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dokumen-dokumen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hypermedia 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(file-file computer)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disimpan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kemudian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diambil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cara-cara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metode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penentuan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alamat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unik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571480"/>
            <a:ext cx="7772400" cy="1000132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Terminologi</a:t>
            </a:r>
            <a:r>
              <a:rPr lang="en-US" sz="32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World Wide Web</a:t>
            </a:r>
          </a:p>
        </p:txBody>
      </p:sp>
      <p:pic>
        <p:nvPicPr>
          <p:cNvPr id="1026" name="Picture 2" descr="figurfgfdhghjkghgdj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071678"/>
            <a:ext cx="714380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Istilah</a:t>
            </a:r>
            <a:r>
              <a:rPr lang="en-US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Umum</a:t>
            </a:r>
            <a:r>
              <a:rPr lang="en-US" sz="48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48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WWW </a:t>
            </a:r>
          </a:p>
        </p:txBody>
      </p:sp>
      <p:sp>
        <p:nvSpPr>
          <p:cNvPr id="4" name="Flowchart: Punched Tape 3"/>
          <p:cNvSpPr/>
          <p:nvPr/>
        </p:nvSpPr>
        <p:spPr>
          <a:xfrm>
            <a:off x="1066800" y="2133600"/>
            <a:ext cx="1981200" cy="1109472"/>
          </a:xfrm>
          <a:prstGeom prst="flowChartPunchedTape">
            <a:avLst/>
          </a:prstGeom>
          <a:ln>
            <a:solidFill>
              <a:srgbClr val="FF66CC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Protokol</a:t>
            </a:r>
            <a:endParaRPr lang="en-US" dirty="0"/>
          </a:p>
        </p:txBody>
      </p:sp>
      <p:sp>
        <p:nvSpPr>
          <p:cNvPr id="5" name="Flowchart: Punched Tape 4"/>
          <p:cNvSpPr/>
          <p:nvPr/>
        </p:nvSpPr>
        <p:spPr>
          <a:xfrm>
            <a:off x="1143000" y="3276600"/>
            <a:ext cx="2057400" cy="1066800"/>
          </a:xfrm>
          <a:prstGeom prst="flowChartPunchedTape">
            <a:avLst/>
          </a:prstGeom>
          <a:ln>
            <a:solidFill>
              <a:srgbClr val="FF66CC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Nama</a:t>
            </a:r>
            <a:r>
              <a:rPr lang="en-US" dirty="0"/>
              <a:t> domain</a:t>
            </a:r>
          </a:p>
        </p:txBody>
      </p:sp>
      <p:sp>
        <p:nvSpPr>
          <p:cNvPr id="6" name="Flowchart: Punched Tape 5"/>
          <p:cNvSpPr/>
          <p:nvPr/>
        </p:nvSpPr>
        <p:spPr>
          <a:xfrm>
            <a:off x="3505200" y="2133600"/>
            <a:ext cx="1828800" cy="990600"/>
          </a:xfrm>
          <a:prstGeom prst="flowChartPunchedTape">
            <a:avLst/>
          </a:prstGeom>
          <a:ln>
            <a:solidFill>
              <a:srgbClr val="FF66CC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Home page</a:t>
            </a:r>
            <a:endParaRPr lang="en-US" dirty="0"/>
          </a:p>
        </p:txBody>
      </p:sp>
      <p:sp>
        <p:nvSpPr>
          <p:cNvPr id="7" name="Flowchart: Punched Tape 6"/>
          <p:cNvSpPr/>
          <p:nvPr/>
        </p:nvSpPr>
        <p:spPr>
          <a:xfrm>
            <a:off x="1143000" y="4419600"/>
            <a:ext cx="2057400" cy="1219200"/>
          </a:xfrm>
          <a:prstGeom prst="flowChartPunchedTape">
            <a:avLst/>
          </a:prstGeom>
          <a:ln>
            <a:solidFill>
              <a:srgbClr val="FF66CC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Path</a:t>
            </a:r>
          </a:p>
        </p:txBody>
      </p:sp>
      <p:sp>
        <p:nvSpPr>
          <p:cNvPr id="8" name="Flowchart: Punched Tape 7"/>
          <p:cNvSpPr/>
          <p:nvPr/>
        </p:nvSpPr>
        <p:spPr>
          <a:xfrm>
            <a:off x="3429000" y="4419600"/>
            <a:ext cx="2057400" cy="1143000"/>
          </a:xfrm>
          <a:prstGeom prst="flowChartPunchedTape">
            <a:avLst/>
          </a:prstGeom>
          <a:ln>
            <a:solidFill>
              <a:srgbClr val="FF66CC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Universal Resource Locator (URL)</a:t>
            </a:r>
          </a:p>
        </p:txBody>
      </p:sp>
      <p:sp>
        <p:nvSpPr>
          <p:cNvPr id="9" name="Flowchart: Punched Tape 8"/>
          <p:cNvSpPr/>
          <p:nvPr/>
        </p:nvSpPr>
        <p:spPr>
          <a:xfrm>
            <a:off x="3505200" y="3276600"/>
            <a:ext cx="1828800" cy="1066800"/>
          </a:xfrm>
          <a:prstGeom prst="flowChartPunchedTape">
            <a:avLst/>
          </a:prstGeom>
          <a:ln>
            <a:solidFill>
              <a:srgbClr val="FF66CC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Browser</a:t>
            </a:r>
            <a:endParaRPr lang="en-US" dirty="0"/>
          </a:p>
        </p:txBody>
      </p:sp>
      <p:sp>
        <p:nvSpPr>
          <p:cNvPr id="10" name="Flowchart: Punched Tape 9"/>
          <p:cNvSpPr/>
          <p:nvPr/>
        </p:nvSpPr>
        <p:spPr>
          <a:xfrm>
            <a:off x="5715000" y="4343400"/>
            <a:ext cx="1905000" cy="1219200"/>
          </a:xfrm>
          <a:prstGeom prst="flowChartPunchedTape">
            <a:avLst/>
          </a:prstGeom>
          <a:ln>
            <a:solidFill>
              <a:srgbClr val="FF66CC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Halaman</a:t>
            </a:r>
            <a:r>
              <a:rPr lang="en-US" dirty="0" smtClean="0"/>
              <a:t> web</a:t>
            </a:r>
            <a:endParaRPr lang="en-US" dirty="0"/>
          </a:p>
        </p:txBody>
      </p:sp>
      <p:sp>
        <p:nvSpPr>
          <p:cNvPr id="11" name="Flowchart: Punched Tape 10"/>
          <p:cNvSpPr/>
          <p:nvPr/>
        </p:nvSpPr>
        <p:spPr>
          <a:xfrm>
            <a:off x="5715000" y="3276600"/>
            <a:ext cx="1905000" cy="990600"/>
          </a:xfrm>
          <a:prstGeom prst="flowChartPunchedTape">
            <a:avLst/>
          </a:prstGeom>
          <a:ln>
            <a:solidFill>
              <a:srgbClr val="FF66CC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Link Hypertext</a:t>
            </a:r>
          </a:p>
        </p:txBody>
      </p:sp>
      <p:sp>
        <p:nvSpPr>
          <p:cNvPr id="12" name="Flowchart: Punched Tape 11"/>
          <p:cNvSpPr/>
          <p:nvPr/>
        </p:nvSpPr>
        <p:spPr>
          <a:xfrm>
            <a:off x="5791200" y="2209800"/>
            <a:ext cx="1905000" cy="880872"/>
          </a:xfrm>
          <a:prstGeom prst="flowChartPunchedTape">
            <a:avLst/>
          </a:prstGeom>
          <a:ln>
            <a:solidFill>
              <a:srgbClr val="FF66CC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Situs</a:t>
            </a:r>
            <a:r>
              <a:rPr lang="en-US" dirty="0"/>
              <a:t> Web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Cyberspace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Superhighway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2285992"/>
            <a:ext cx="8229600" cy="4221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err="1" smtClean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Istilah</a:t>
            </a:r>
            <a:r>
              <a:rPr lang="en-US" sz="2800" dirty="0" smtClean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superhighway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konteks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sama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tetapi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ada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kesepakatan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penuh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mengenai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dampak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akhirnya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Istilah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ini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biasanya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menggambarkan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kekuatan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positif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akses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atas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sejumlah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terdapat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 modern </a:t>
            </a:r>
            <a:r>
              <a:rPr lang="en-US" sz="2800" dirty="0" err="1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kita</a:t>
            </a:r>
            <a:r>
              <a:rPr lang="en-US" sz="2800" dirty="0">
                <a:solidFill>
                  <a:srgbClr val="FFCCFF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800" dirty="0">
              <a:solidFill>
                <a:srgbClr val="FFCCFF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Standar</a:t>
            </a: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Internet</a:t>
            </a:r>
            <a:endParaRPr lang="en-US" sz="4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sederhana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, Internet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setiap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aplikasi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bisnis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melibatkan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data,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termasuk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didalam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semua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jenis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platform computer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tanpa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upaya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juga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mudah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dipelajari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dipergunakan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daripada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bahasa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query yang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normalnya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mengambil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basi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data.  Internet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perusahan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jaringan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konvensional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dimilikinya</a:t>
            </a:r>
            <a:r>
              <a:rPr lang="en-US" sz="28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E-Commerce </a:t>
            </a:r>
            <a:r>
              <a:rPr lang="en-US" sz="3600" b="1" dirty="0" err="1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600" b="1" dirty="0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Manajemen</a:t>
            </a:r>
            <a:r>
              <a:rPr lang="en-US" sz="3600" b="1" dirty="0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Rantai</a:t>
            </a:r>
            <a:r>
              <a:rPr lang="en-US" sz="3600" b="1" dirty="0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Pasokan</a:t>
            </a:r>
            <a:r>
              <a:rPr lang="en-US" sz="3600" b="1" dirty="0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Rumah</a:t>
            </a:r>
            <a:r>
              <a:rPr lang="en-US" sz="3600" b="1" dirty="0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99FF33"/>
                </a:solidFill>
                <a:latin typeface="Arial" pitchFamily="34" charset="0"/>
                <a:cs typeface="Arial" pitchFamily="34" charset="0"/>
              </a:rPr>
              <a:t>Sakit</a:t>
            </a:r>
            <a:endParaRPr lang="en-US" sz="3600" dirty="0">
              <a:solidFill>
                <a:srgbClr val="99FF3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Rumah</a:t>
            </a:r>
            <a:r>
              <a:rPr lang="en-US" sz="2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sakit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protocol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standar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internet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menggantikan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EDI, yang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membutuhkan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sambungan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terpisah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diantara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vendor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rumah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sakit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. Cap Gemini Ernst &amp; Young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merangkum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bursa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perdagangan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klinis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(clinical commerce  exchange) yang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internet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ganti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EDI</a:t>
            </a:r>
            <a:r>
              <a:rPr lang="en-US" sz="2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400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Kecepatan</a:t>
            </a:r>
            <a:r>
              <a:rPr lang="en-US" sz="2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kemudahan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sambungan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vendor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baru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e-commerce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insentif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kuay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perubahan</a:t>
            </a:r>
            <a:endParaRPr lang="en-US" sz="2400" dirty="0">
              <a:solidFill>
                <a:schemeClr val="accent5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err="1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Aplikasi</a:t>
            </a:r>
            <a:r>
              <a:rPr lang="en-US" sz="54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Ritel</a:t>
            </a:r>
            <a:endParaRPr lang="en-US" sz="5400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92880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dirty="0" err="1" smtClean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Aplikasi</a:t>
            </a:r>
            <a:r>
              <a:rPr lang="en-US" dirty="0" smtClean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bisnis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web yang paling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dikenal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umum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ritel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Sebagian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besar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rantai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ritel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besar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telah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hadir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Web.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JCPenney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membuka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situs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Web-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nya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1994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menawarkan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350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jenis</a:t>
            </a:r>
            <a:r>
              <a:rPr lang="en-US" dirty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barang</a:t>
            </a:r>
            <a:r>
              <a:rPr lang="en-US" dirty="0" smtClean="0">
                <a:solidFill>
                  <a:srgbClr val="CCFF33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85860"/>
          </a:xfrm>
        </p:spPr>
        <p:txBody>
          <a:bodyPr>
            <a:normAutofit/>
          </a:bodyPr>
          <a:lstStyle/>
          <a:p>
            <a:r>
              <a:rPr lang="en-US" sz="3500" b="1" dirty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E-Commerce </a:t>
            </a:r>
            <a:r>
              <a:rPr lang="en-US" sz="3500" b="1" dirty="0" err="1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diluar</a:t>
            </a:r>
            <a:r>
              <a:rPr lang="en-US" sz="3500" b="1" dirty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batas</a:t>
            </a:r>
            <a:r>
              <a:rPr lang="en-US" sz="3500" b="1" dirty="0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perusahaan</a:t>
            </a:r>
            <a:endParaRPr lang="id-ID" sz="3500" dirty="0">
              <a:solidFill>
                <a:schemeClr val="bg1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i="1" dirty="0" smtClean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E-commerce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bisnis-ke-bisnis-konsumen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business-to-consumer-B2C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mengacu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transaksi-transaksi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terjadi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sebuah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konsumen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akhir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produk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; </a:t>
            </a:r>
            <a:r>
              <a:rPr lang="en-US" sz="2400" i="1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e-commerce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bisnis-ke-bisnis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n-US" sz="2400" i="1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business-in-bussiness-B2B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mengacu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transaksi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antarbisnis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dimana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pihak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konsumen</a:t>
            </a:r>
            <a:r>
              <a:rPr lang="en-US" sz="2400" dirty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akhir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chemeClr val="bg1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Transaksi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B2C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melibatkan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jumlah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orang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relatif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sedikit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biasanya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mereka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berada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informasi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terpengaruh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endParaRPr lang="en-US" sz="2400" dirty="0" smtClean="0">
              <a:solidFill>
                <a:schemeClr val="bg1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en-US" sz="2600" dirty="0" err="1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Orang</a:t>
            </a:r>
            <a:r>
              <a:rPr lang="en-US" sz="2600" dirty="0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-</a:t>
            </a:r>
            <a:r>
              <a:rPr lang="en-US" sz="2600" dirty="0" err="1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orang</a:t>
            </a:r>
            <a:r>
              <a:rPr lang="en-US" sz="2600" dirty="0" smtClean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yang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terlibat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transaksi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B2B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biasanya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sangat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terlatih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sistem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informasi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mengenal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proses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terpengaruh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oleh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transaksi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tersebut</a:t>
            </a:r>
            <a:r>
              <a:rPr lang="en-US" sz="2600" dirty="0">
                <a:solidFill>
                  <a:schemeClr val="bg1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 </a:t>
            </a:r>
            <a:endParaRPr lang="id-ID" sz="2600" dirty="0">
              <a:solidFill>
                <a:schemeClr val="bg1"/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Saran-saran </a:t>
            </a:r>
            <a:r>
              <a:rPr lang="en-US" sz="36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KeberhasilanPenggunaan</a:t>
            </a:r>
            <a:r>
              <a:rPr lang="en-US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Internet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Flowchart: Alternate Process 13"/>
          <p:cNvSpPr/>
          <p:nvPr/>
        </p:nvSpPr>
        <p:spPr>
          <a:xfrm>
            <a:off x="285720" y="1857364"/>
            <a:ext cx="8572560" cy="4786346"/>
          </a:xfrm>
          <a:prstGeom prst="flowChartAlternate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numCol="1"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Pastikan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situs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Web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Anda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kuat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Pastikan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browser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basis data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Anda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fleksibel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intuitif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Menekankan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Sering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diperbarui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Melihat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luar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pelanggan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Tujukan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spesifik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pengguna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Menjadikan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Internet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intuitif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lokasi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Web yang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Ciptakan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rasa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kebersamaan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Carilah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bantuan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Anda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membutuhkannya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Dampak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Internet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pada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Masa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endatang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Para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pengguna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Internet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beragam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masih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berusia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muda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namun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berusia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tua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banyak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penghasilan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dibelanjakan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dampak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substansial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ramalan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e-</a:t>
            </a:r>
            <a:r>
              <a:rPr lang="en-US" sz="2400" i="1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commercee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endParaRPr lang="en-US" sz="2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E-commerce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B2B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nampaknya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berdampak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pelanggan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harga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pelanggan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yag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dimungkinkan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B2B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hal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kompetitif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rved Down Ribbon 4"/>
          <p:cNvSpPr/>
          <p:nvPr/>
        </p:nvSpPr>
        <p:spPr>
          <a:xfrm>
            <a:off x="428596" y="1785926"/>
            <a:ext cx="8215370" cy="2928958"/>
          </a:xfrm>
          <a:prstGeom prst="ellipse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SESI PERTANYAAN</a:t>
            </a:r>
            <a:endParaRPr lang="en-US" sz="28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</a:rPr>
              <a:t>SIMPULAN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	E-Commerce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jaringan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komunikasi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internet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computer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browser web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 E-Commerce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kendala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biaya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tinggi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kekhawatiran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keamanan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peranti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lunak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mapan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tersedia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Selain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E-Commerce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manfaat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mempermudahkan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transaksi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jual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beli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mempermudah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konsumen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memperbaiki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pelanggan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memperereta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pemasok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komunitas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keuangan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imbal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pemegang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saham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pemilik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investasi</a:t>
            </a:r>
            <a:r>
              <a:rPr lang="en-US" sz="24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571472" y="1857364"/>
            <a:ext cx="8001056" cy="3357586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latin typeface="Arial" pitchFamily="34" charset="0"/>
                <a:cs typeface="Arial" pitchFamily="34" charset="0"/>
              </a:rPr>
              <a:t>TERIMA KASIH</a:t>
            </a:r>
            <a:endParaRPr lang="en-US" sz="7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Manfaat-manfaat</a:t>
            </a:r>
            <a:r>
              <a:rPr lang="en-US" sz="3200" b="1" dirty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b="1" dirty="0" err="1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diharapkan</a:t>
            </a:r>
            <a:r>
              <a:rPr lang="en-US" sz="3200" b="1" dirty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dari</a:t>
            </a:r>
            <a:r>
              <a:rPr lang="en-US" sz="3200" b="1" dirty="0">
                <a:solidFill>
                  <a:schemeClr val="bg1"/>
                </a:solidFill>
                <a:effectLst>
                  <a:glow rad="101600">
                    <a:srgbClr val="FF7C8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E-commerce</a:t>
            </a:r>
            <a:endParaRPr lang="id-ID" sz="3200" dirty="0">
              <a:solidFill>
                <a:schemeClr val="bg1"/>
              </a:solidFill>
              <a:effectLst>
                <a:glow rad="101600">
                  <a:srgbClr val="FF7C80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28596" y="2000240"/>
            <a:ext cx="3786214" cy="2071702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Perbaiakan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layanan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sebelum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selama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setelah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penjualan</a:t>
            </a:r>
            <a:endParaRPr lang="id-ID" sz="2400" dirty="0"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4929190" y="2000240"/>
            <a:ext cx="3786214" cy="2286016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Perbaikan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pemasok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komunitas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keuangan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Oval 6"/>
          <p:cNvSpPr/>
          <p:nvPr/>
        </p:nvSpPr>
        <p:spPr>
          <a:xfrm>
            <a:off x="2143108" y="3786190"/>
            <a:ext cx="4357718" cy="2857520"/>
          </a:xfrm>
          <a:prstGeom prst="ellips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imbal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ekonomis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pemegang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sahamdan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investasi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pemiliki</a:t>
            </a:r>
            <a:r>
              <a:rPr lang="en-US" sz="2400" dirty="0" smtClean="0">
                <a:solidFill>
                  <a:schemeClr val="bg1"/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</a:t>
            </a:r>
            <a:endParaRPr lang="id-ID" sz="2400" dirty="0" smtClean="0">
              <a:solidFill>
                <a:schemeClr val="bg1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300" b="1" dirty="0" err="1" smtClean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Kendala-Kendala</a:t>
            </a:r>
            <a:r>
              <a:rPr lang="en-US" sz="4300" b="1" dirty="0" smtClean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300" b="1" dirty="0">
                <a:solidFill>
                  <a:schemeClr val="bg1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E-Commerce</a:t>
            </a:r>
            <a:endParaRPr lang="id-ID" sz="4300" dirty="0"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id-ID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loud 4"/>
          <p:cNvSpPr/>
          <p:nvPr/>
        </p:nvSpPr>
        <p:spPr>
          <a:xfrm>
            <a:off x="3000364" y="3143248"/>
            <a:ext cx="3571900" cy="2000264"/>
          </a:xfrm>
          <a:prstGeom prst="cloud">
            <a:avLst/>
          </a:prstGeom>
          <a:ln>
            <a:solidFill>
              <a:srgbClr val="00B0F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Kekhawatiran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00B0F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keamanan</a:t>
            </a:r>
            <a:endParaRPr lang="en-US" sz="2400" dirty="0" smtClean="0">
              <a:solidFill>
                <a:schemeClr val="bg1"/>
              </a:solidFill>
              <a:effectLst>
                <a:glow rad="101600">
                  <a:srgbClr val="00B0F0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loud 5"/>
          <p:cNvSpPr/>
          <p:nvPr/>
        </p:nvSpPr>
        <p:spPr>
          <a:xfrm>
            <a:off x="214282" y="1643050"/>
            <a:ext cx="3714776" cy="1928826"/>
          </a:xfrm>
          <a:prstGeom prst="cloud">
            <a:avLst/>
          </a:prstGeom>
          <a:ln>
            <a:solidFill>
              <a:srgbClr val="FFFF00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Biaya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rgbClr val="FFFF00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tinggi</a:t>
            </a:r>
            <a:endParaRPr lang="en-US" sz="2400" dirty="0" smtClean="0">
              <a:solidFill>
                <a:schemeClr val="bg1"/>
              </a:solidFill>
              <a:effectLst>
                <a:glow rad="101600">
                  <a:srgbClr val="FFFF00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loud 6"/>
          <p:cNvSpPr/>
          <p:nvPr/>
        </p:nvSpPr>
        <p:spPr>
          <a:xfrm>
            <a:off x="5357818" y="4857760"/>
            <a:ext cx="3571900" cy="1785950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bg2">
                      <a:lumMod val="50000"/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Peranti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bg2">
                      <a:lumMod val="50000"/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bg2">
                      <a:lumMod val="50000"/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lunak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bg2">
                      <a:lumMod val="50000"/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bg2">
                      <a:lumMod val="50000"/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belum</a:t>
            </a:r>
            <a:r>
              <a:rPr lang="en-US" sz="2400" dirty="0" smtClean="0">
                <a:solidFill>
                  <a:schemeClr val="bg1"/>
                </a:solidFill>
                <a:effectLst>
                  <a:glow rad="101600">
                    <a:schemeClr val="bg2">
                      <a:lumMod val="50000"/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101600">
                    <a:schemeClr val="bg2">
                      <a:lumMod val="50000"/>
                      <a:alpha val="6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mapan</a:t>
            </a:r>
            <a:endParaRPr lang="id-ID" sz="2400" dirty="0">
              <a:solidFill>
                <a:schemeClr val="bg1"/>
              </a:solidFill>
              <a:effectLst>
                <a:glow rad="101600">
                  <a:schemeClr val="bg2">
                    <a:lumMod val="50000"/>
                    <a:alpha val="6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bg1"/>
                </a:solidFill>
                <a:effectLst>
                  <a:glow rad="101600">
                    <a:srgbClr val="CC00FF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Ruang</a:t>
            </a:r>
            <a:r>
              <a:rPr lang="en-US" sz="4000" b="1" dirty="0">
                <a:solidFill>
                  <a:schemeClr val="bg1"/>
                </a:solidFill>
                <a:effectLst>
                  <a:glow rad="101600">
                    <a:srgbClr val="CC00FF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>
                <a:solidFill>
                  <a:schemeClr val="bg1"/>
                </a:solidFill>
                <a:effectLst>
                  <a:glow rad="101600">
                    <a:srgbClr val="CC00FF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Lingkup</a:t>
            </a:r>
            <a:r>
              <a:rPr lang="en-US" sz="4000" b="1" dirty="0">
                <a:solidFill>
                  <a:schemeClr val="bg1"/>
                </a:solidFill>
                <a:effectLst>
                  <a:glow rad="101600">
                    <a:srgbClr val="CC00FF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 E-Commerce </a:t>
            </a:r>
            <a:endParaRPr lang="id-ID" sz="4000" dirty="0">
              <a:solidFill>
                <a:schemeClr val="bg1"/>
              </a:solidFill>
              <a:effectLst>
                <a:glow rad="101600">
                  <a:srgbClr val="CC00FF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i="1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E-Commerce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dinamis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ruang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lingkup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pengaruhnya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berubah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bulan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 </a:t>
            </a:r>
            <a:endParaRPr lang="en-US" sz="2400" dirty="0" smtClean="0">
              <a:solidFill>
                <a:schemeClr val="bg1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chemeClr val="bg1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r>
              <a:rPr lang="en-US" sz="2400" i="1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E-Commerce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arti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khususnya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segmen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perekonomian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AS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memang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menyumbangkan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presentasi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dolar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penjualan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jumlah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segmen-segmen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 </a:t>
            </a:r>
            <a:endParaRPr lang="id-ID" sz="2400" dirty="0">
              <a:solidFill>
                <a:schemeClr val="bg1"/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42910" y="428604"/>
          <a:ext cx="8072494" cy="5357851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bg1"/>
                  </a:outerShdw>
                </a:effectLst>
              </a:tblPr>
              <a:tblGrid>
                <a:gridCol w="4929222"/>
                <a:gridCol w="1571636"/>
                <a:gridCol w="1571636"/>
              </a:tblGrid>
              <a:tr h="1492807">
                <a:tc gridSpan="3">
                  <a:txBody>
                    <a:bodyPr/>
                    <a:lstStyle/>
                    <a:p>
                      <a:pPr marL="457200"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u="sng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 E-COMMERCE DARI </a:t>
                      </a:r>
                      <a:endParaRPr lang="en-US" sz="2000" b="1" u="sng" dirty="0" smtClean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457200"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u="sng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TOTAL PENJUALAN</a:t>
                      </a:r>
                      <a:endParaRPr lang="id-ID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644174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SEGMEN </a:t>
                      </a:r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INDUSTRI</a:t>
                      </a:r>
                      <a:endParaRPr lang="id-ID" sz="20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2000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2003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17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Produksi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pakain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174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Produksi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peralatan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transportasi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46%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50%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174">
                <a:tc>
                  <a:txBody>
                    <a:bodyPr/>
                    <a:lstStyle/>
                    <a:p>
                      <a:pPr marL="4572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Distributor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kendaraan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bermotor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17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Distributor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obat-obatan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40%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49%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17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Ritel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perjalanan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dan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reservasi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25%</a:t>
                      </a:r>
                      <a:endParaRPr lang="id-ID" sz="2400" dirty="0">
                        <a:solidFill>
                          <a:schemeClr val="bg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20838" algn="l"/>
              </a:tabLst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Sumber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:Biro Sensus AS (WWW.CENSUS.GOV)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Sumber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:Biro Sensus AS (WWW.CENSUS.GOV)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71472" y="6072206"/>
            <a:ext cx="7943848" cy="571504"/>
          </a:xfrm>
        </p:spPr>
        <p:txBody>
          <a:bodyPr>
            <a:normAutofit/>
          </a:bodyPr>
          <a:lstStyle/>
          <a:p>
            <a:pPr algn="l"/>
            <a:r>
              <a:rPr lang="en-US" sz="2400" i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:Biro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Sensus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AS (WWW.CENSUS.GOV)</a:t>
            </a:r>
            <a:endParaRPr lang="id-ID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Jalan</a:t>
            </a:r>
            <a:r>
              <a:rPr lang="en-US" b="1" dirty="0" smtClean="0">
                <a:solidFill>
                  <a:schemeClr val="bg1"/>
                </a:solidFill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Menuju</a:t>
            </a:r>
            <a:r>
              <a:rPr lang="en-US" b="1" dirty="0" smtClean="0">
                <a:solidFill>
                  <a:schemeClr val="bg1"/>
                </a:solidFill>
                <a:effectLst>
                  <a:glow rad="101600">
                    <a:srgbClr val="00FF99">
                      <a:alpha val="60000"/>
                    </a:srgbClr>
                  </a:glow>
                </a:effectLst>
                <a:latin typeface="Arial" pitchFamily="34" charset="0"/>
                <a:cs typeface="Arial" pitchFamily="34" charset="0"/>
              </a:rPr>
              <a:t> E-Commerce</a:t>
            </a:r>
            <a:endParaRPr lang="id-ID" b="1" dirty="0">
              <a:solidFill>
                <a:schemeClr val="bg1"/>
              </a:solidFill>
              <a:effectLst>
                <a:glow rad="101600">
                  <a:srgbClr val="00FF99">
                    <a:alpha val="60000"/>
                  </a:srgb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00174"/>
            <a:ext cx="8286808" cy="51435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endParaRPr lang="id-ID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357158" y="1142984"/>
            <a:ext cx="8429684" cy="5715016"/>
          </a:xfrm>
          <a:prstGeom prst="horizontalScroll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strategi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membakukan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komitmen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e-commerce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guna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meraih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keunggulan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kompetitif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 Perusahaan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pertama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-tama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memperoleh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kecerdasan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(business intelligence)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sehingga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perusahaan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memahami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perananan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potensia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dimainkan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masing-masing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bisnis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strategi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membakukan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komitmen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i="1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e-commerce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guna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meraih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keunggulan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kompetitif</a:t>
            </a:r>
            <a:r>
              <a:rPr lang="en-US" sz="2400" dirty="0" smtClean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. </a:t>
            </a:r>
            <a:endParaRPr lang="id-ID" sz="2400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939</Words>
  <Application>Microsoft Office PowerPoint</Application>
  <PresentationFormat>On-screen Show (4:3)</PresentationFormat>
  <Paragraphs>176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Tujuan Pembelajaran</vt:lpstr>
      <vt:lpstr>PowerPoint Presentation</vt:lpstr>
      <vt:lpstr> PERDAGANGAN ELEKTRONIK v</vt:lpstr>
      <vt:lpstr>E-Commerce diluar batas perusahaan</vt:lpstr>
      <vt:lpstr>Manfaat-manfaat yang diharapkan dari E-commerce</vt:lpstr>
      <vt:lpstr>Kendala-Kendala E-Commerce</vt:lpstr>
      <vt:lpstr>Ruang Lingkup  E-Commerce </vt:lpstr>
      <vt:lpstr>Sumber:Biro Sensus AS (WWW.CENSUS.GOV)</vt:lpstr>
      <vt:lpstr>Jalan Menuju E-Commerce</vt:lpstr>
      <vt:lpstr>INTELEGANSI BISNIS (BUSINESS INTELLIGENCE)</vt:lpstr>
      <vt:lpstr>Basis Data Eksternal</vt:lpstr>
      <vt:lpstr>Mesin Pencari</vt:lpstr>
      <vt:lpstr>Figur 3.1 Mesin Pencari Menjelajahi Internet untuk Menentukan Situs-situs yang Menuat Informasi yang Anda Cari </vt:lpstr>
      <vt:lpstr>STRATEGI E-COMMERCE DAN SISTEM  INTERORGANISASIONAL</vt:lpstr>
      <vt:lpstr>SISTEM INTERORGANISASIONAL</vt:lpstr>
      <vt:lpstr>Manfaat IOS</vt:lpstr>
      <vt:lpstr>EDI</vt:lpstr>
      <vt:lpstr>PowerPoint Presentation</vt:lpstr>
      <vt:lpstr>Sekutu-sekutu Bisnis Proaktif dan Reaktif </vt:lpstr>
      <vt:lpstr>Pengaruh Penerapan</vt:lpstr>
      <vt:lpstr>PowerPoint Presentation</vt:lpstr>
      <vt:lpstr>Keterangan</vt:lpstr>
      <vt:lpstr>Manfaat Tidak langsung IOS</vt:lpstr>
      <vt:lpstr>Manfaat</vt:lpstr>
      <vt:lpstr>STRATEGI B2C UNTUK E-COMMERCE</vt:lpstr>
      <vt:lpstr>PowerPoint Presentation</vt:lpstr>
      <vt:lpstr>Produk-Produk Fisik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World Wide Web</vt:lpstr>
      <vt:lpstr>Terminologi World Wide Web</vt:lpstr>
      <vt:lpstr>Istilah Umum dalam WWW </vt:lpstr>
      <vt:lpstr>Cyberspace dan Superhighway Informasi </vt:lpstr>
      <vt:lpstr>Standar Internet</vt:lpstr>
      <vt:lpstr>E-Commerce dan Manajemen Rantai Pasokan Rumah Sakit</vt:lpstr>
      <vt:lpstr>Aplikasi Ritel</vt:lpstr>
      <vt:lpstr>Saran-saran KeberhasilanPenggunaan Internet  </vt:lpstr>
      <vt:lpstr>Dampak Internet pada Bisnis di Masa Mendatang</vt:lpstr>
      <vt:lpstr>PowerPoint Presentation</vt:lpstr>
      <vt:lpstr>SIMPULAN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Kelompok Sistem Informasi Manajemen  DOSEN : Dr. Wonny A. Ridwan, MM., SE  KDS : 113</dc:title>
  <dc:creator>okky</dc:creator>
  <cp:lastModifiedBy>ILHAM</cp:lastModifiedBy>
  <cp:revision>79</cp:revision>
  <dcterms:created xsi:type="dcterms:W3CDTF">2013-10-01T08:16:58Z</dcterms:created>
  <dcterms:modified xsi:type="dcterms:W3CDTF">2020-04-02T00:49:02Z</dcterms:modified>
</cp:coreProperties>
</file>